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936" r:id="rId1"/>
  </p:sldMasterIdLst>
  <p:notesMasterIdLst>
    <p:notesMasterId r:id="rId19"/>
  </p:notesMasterIdLst>
  <p:handoutMasterIdLst>
    <p:handoutMasterId r:id="rId20"/>
  </p:handoutMasterIdLst>
  <p:sldIdLst>
    <p:sldId id="256" r:id="rId2"/>
    <p:sldId id="257" r:id="rId3"/>
    <p:sldId id="259" r:id="rId4"/>
    <p:sldId id="261" r:id="rId5"/>
    <p:sldId id="262" r:id="rId6"/>
    <p:sldId id="280" r:id="rId7"/>
    <p:sldId id="281" r:id="rId8"/>
    <p:sldId id="273" r:id="rId9"/>
    <p:sldId id="274" r:id="rId10"/>
    <p:sldId id="275" r:id="rId11"/>
    <p:sldId id="276" r:id="rId12"/>
    <p:sldId id="279" r:id="rId13"/>
    <p:sldId id="278" r:id="rId14"/>
    <p:sldId id="284" r:id="rId15"/>
    <p:sldId id="285" r:id="rId16"/>
    <p:sldId id="286" r:id="rId17"/>
    <p:sldId id="287" r:id="rId18"/>
  </p:sldIdLst>
  <p:sldSz cx="9144000" cy="5143500" type="screen16x9"/>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74" autoAdjust="0"/>
    <p:restoredTop sz="94660"/>
  </p:normalViewPr>
  <p:slideViewPr>
    <p:cSldViewPr>
      <p:cViewPr varScale="1">
        <p:scale>
          <a:sx n="88" d="100"/>
          <a:sy n="88" d="100"/>
        </p:scale>
        <p:origin x="-816" y="-96"/>
      </p:cViewPr>
      <p:guideLst>
        <p:guide orient="horz" pos="162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155" cy="46498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674" y="0"/>
            <a:ext cx="3038155" cy="464983"/>
          </a:xfrm>
          <a:prstGeom prst="rect">
            <a:avLst/>
          </a:prstGeom>
        </p:spPr>
        <p:txBody>
          <a:bodyPr vert="horz" lIns="91440" tIns="45720" rIns="91440" bIns="45720" rtlCol="0"/>
          <a:lstStyle>
            <a:lvl1pPr algn="r">
              <a:defRPr sz="1200"/>
            </a:lvl1pPr>
          </a:lstStyle>
          <a:p>
            <a:fld id="{FCFC2AF9-0BEB-4D7A-90B2-E1223A994F5F}" type="datetimeFigureOut">
              <a:rPr lang="en-US" smtClean="0"/>
              <a:pPr/>
              <a:t>2/13/2014</a:t>
            </a:fld>
            <a:endParaRPr lang="en-US"/>
          </a:p>
        </p:txBody>
      </p:sp>
      <p:sp>
        <p:nvSpPr>
          <p:cNvPr id="4" name="Footer Placeholder 3"/>
          <p:cNvSpPr>
            <a:spLocks noGrp="1"/>
          </p:cNvSpPr>
          <p:nvPr>
            <p:ph type="ftr" sz="quarter" idx="2"/>
          </p:nvPr>
        </p:nvSpPr>
        <p:spPr>
          <a:xfrm>
            <a:off x="1" y="8829793"/>
            <a:ext cx="3038155" cy="46498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674" y="8829793"/>
            <a:ext cx="3038155" cy="464983"/>
          </a:xfrm>
          <a:prstGeom prst="rect">
            <a:avLst/>
          </a:prstGeom>
        </p:spPr>
        <p:txBody>
          <a:bodyPr vert="horz" lIns="91440" tIns="45720" rIns="91440" bIns="45720" rtlCol="0" anchor="b"/>
          <a:lstStyle>
            <a:lvl1pPr algn="r">
              <a:defRPr sz="1200"/>
            </a:lvl1pPr>
          </a:lstStyle>
          <a:p>
            <a:fld id="{F53EE71F-6F42-4372-B07F-C0F26C60E9E7}"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155" cy="46498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674" y="0"/>
            <a:ext cx="3038155" cy="464983"/>
          </a:xfrm>
          <a:prstGeom prst="rect">
            <a:avLst/>
          </a:prstGeom>
        </p:spPr>
        <p:txBody>
          <a:bodyPr vert="horz" lIns="91440" tIns="45720" rIns="91440" bIns="45720" rtlCol="0"/>
          <a:lstStyle>
            <a:lvl1pPr algn="r">
              <a:defRPr sz="1200"/>
            </a:lvl1pPr>
          </a:lstStyle>
          <a:p>
            <a:fld id="{7777133B-EA82-4491-B4D9-F82145506CFD}" type="datetimeFigureOut">
              <a:rPr lang="en-US" smtClean="0"/>
              <a:pPr/>
              <a:t>2/13/2014</a:t>
            </a:fld>
            <a:endParaRPr lang="en-US"/>
          </a:p>
        </p:txBody>
      </p:sp>
      <p:sp>
        <p:nvSpPr>
          <p:cNvPr id="4" name="Slide Image Placeholder 3"/>
          <p:cNvSpPr>
            <a:spLocks noGrp="1" noRot="1" noChangeAspect="1"/>
          </p:cNvSpPr>
          <p:nvPr>
            <p:ph type="sldImg" idx="2"/>
          </p:nvPr>
        </p:nvSpPr>
        <p:spPr>
          <a:xfrm>
            <a:off x="407988" y="698500"/>
            <a:ext cx="6194425" cy="348456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356" y="4415709"/>
            <a:ext cx="5607691" cy="418321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29793"/>
            <a:ext cx="3038155" cy="46498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674" y="8829793"/>
            <a:ext cx="3038155" cy="464983"/>
          </a:xfrm>
          <a:prstGeom prst="rect">
            <a:avLst/>
          </a:prstGeom>
        </p:spPr>
        <p:txBody>
          <a:bodyPr vert="horz" lIns="91440" tIns="45720" rIns="91440" bIns="45720" rtlCol="0" anchor="b"/>
          <a:lstStyle>
            <a:lvl1pPr algn="r">
              <a:defRPr sz="1200"/>
            </a:lvl1pPr>
          </a:lstStyle>
          <a:p>
            <a:fld id="{AA0BCBE6-BCF7-49E9-8C10-5BCEE7032E0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A0BCBE6-BCF7-49E9-8C10-5BCEE7032E07}" type="slidenum">
              <a:rPr lang="en-US" smtClean="0"/>
              <a:pPr/>
              <a:t>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A0BCBE6-BCF7-49E9-8C10-5BCEE7032E07}" type="slidenum">
              <a:rPr lang="en-US" smtClean="0"/>
              <a:pPr/>
              <a:t>11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A0BCBE6-BCF7-49E9-8C10-5BCEE7032E07}" type="slidenum">
              <a:rPr lang="en-US" smtClean="0"/>
              <a:pPr/>
              <a:t>15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PH"/>
          </a:p>
        </p:txBody>
      </p:sp>
      <p:sp>
        <p:nvSpPr>
          <p:cNvPr id="4" name="Date Placeholder 3"/>
          <p:cNvSpPr>
            <a:spLocks noGrp="1"/>
          </p:cNvSpPr>
          <p:nvPr>
            <p:ph type="dt" sz="half" idx="10"/>
          </p:nvPr>
        </p:nvSpPr>
        <p:spPr/>
        <p:txBody>
          <a:bodyPr/>
          <a:lstStyle/>
          <a:p>
            <a:fld id="{C779CECD-FAF9-4891-94F7-32F4825A0872}" type="datetimeFigureOut">
              <a:rPr lang="en-US" smtClean="0"/>
              <a:pPr/>
              <a:t>2/13/2014</a:t>
            </a:fld>
            <a:endParaRPr lang="en-PH"/>
          </a:p>
        </p:txBody>
      </p:sp>
      <p:sp>
        <p:nvSpPr>
          <p:cNvPr id="5" name="Footer Placeholder 4"/>
          <p:cNvSpPr>
            <a:spLocks noGrp="1"/>
          </p:cNvSpPr>
          <p:nvPr>
            <p:ph type="ftr" sz="quarter" idx="11"/>
          </p:nvPr>
        </p:nvSpPr>
        <p:spPr/>
        <p:txBody>
          <a:bodyPr/>
          <a:lstStyle/>
          <a:p>
            <a:endParaRPr lang="en-PH"/>
          </a:p>
        </p:txBody>
      </p:sp>
      <p:sp>
        <p:nvSpPr>
          <p:cNvPr id="6" name="Slide Number Placeholder 5"/>
          <p:cNvSpPr>
            <a:spLocks noGrp="1"/>
          </p:cNvSpPr>
          <p:nvPr>
            <p:ph type="sldNum" sz="quarter" idx="12"/>
          </p:nvPr>
        </p:nvSpPr>
        <p:spPr/>
        <p:txBody>
          <a:bodyPr/>
          <a:lstStyle/>
          <a:p>
            <a:fld id="{1A9416CF-DCE6-40A9-B3F9-74E934273B30}" type="slidenum">
              <a:rPr lang="en-PH" smtClean="0"/>
              <a:pPr/>
              <a:t>‹#›</a:t>
            </a:fld>
            <a:endParaRPr lang="en-PH"/>
          </a:p>
        </p:txBody>
      </p:sp>
      <p:sp>
        <p:nvSpPr>
          <p:cNvPr id="9" name="Title 8"/>
          <p:cNvSpPr>
            <a:spLocks noGrp="1"/>
          </p:cNvSpPr>
          <p:nvPr>
            <p:ph type="title"/>
          </p:nvPr>
        </p:nvSpPr>
        <p:spPr/>
        <p:txBody>
          <a:bodyPr>
            <a:normAutofit/>
          </a:bodyPr>
          <a:lstStyle>
            <a:lvl1pPr>
              <a:defRPr sz="3600"/>
            </a:lvl1pPr>
          </a:lstStyle>
          <a:p>
            <a:r>
              <a:rPr lang="en-US" dirty="0" smtClean="0"/>
              <a:t>Click to edit Master title style</a:t>
            </a:r>
            <a:endParaRPr lang="en-PH"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PH"/>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4" name="Date Placeholder 3"/>
          <p:cNvSpPr>
            <a:spLocks noGrp="1"/>
          </p:cNvSpPr>
          <p:nvPr>
            <p:ph type="dt" sz="half" idx="10"/>
          </p:nvPr>
        </p:nvSpPr>
        <p:spPr/>
        <p:txBody>
          <a:bodyPr/>
          <a:lstStyle/>
          <a:p>
            <a:fld id="{C779CECD-FAF9-4891-94F7-32F4825A0872}" type="datetimeFigureOut">
              <a:rPr lang="en-US" smtClean="0"/>
              <a:pPr/>
              <a:t>2/13/2014</a:t>
            </a:fld>
            <a:endParaRPr lang="en-PH"/>
          </a:p>
        </p:txBody>
      </p:sp>
      <p:sp>
        <p:nvSpPr>
          <p:cNvPr id="5" name="Footer Placeholder 4"/>
          <p:cNvSpPr>
            <a:spLocks noGrp="1"/>
          </p:cNvSpPr>
          <p:nvPr>
            <p:ph type="ftr" sz="quarter" idx="11"/>
          </p:nvPr>
        </p:nvSpPr>
        <p:spPr/>
        <p:txBody>
          <a:bodyPr/>
          <a:lstStyle/>
          <a:p>
            <a:endParaRPr lang="en-PH"/>
          </a:p>
        </p:txBody>
      </p:sp>
      <p:sp>
        <p:nvSpPr>
          <p:cNvPr id="6" name="Slide Number Placeholder 5"/>
          <p:cNvSpPr>
            <a:spLocks noGrp="1"/>
          </p:cNvSpPr>
          <p:nvPr>
            <p:ph type="sldNum" sz="quarter" idx="12"/>
          </p:nvPr>
        </p:nvSpPr>
        <p:spPr/>
        <p:txBody>
          <a:bodyPr/>
          <a:lstStyle/>
          <a:p>
            <a:fld id="{1A9416CF-DCE6-40A9-B3F9-74E934273B30}" type="slidenum">
              <a:rPr lang="en-PH" smtClean="0"/>
              <a:pPr/>
              <a:t>‹#›</a:t>
            </a:fld>
            <a:endParaRPr lang="en-PH"/>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smtClean="0"/>
              <a:t>Click to edit Master title style</a:t>
            </a:r>
            <a:endParaRPr lang="en-PH"/>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4" name="Date Placeholder 3"/>
          <p:cNvSpPr>
            <a:spLocks noGrp="1"/>
          </p:cNvSpPr>
          <p:nvPr>
            <p:ph type="dt" sz="half" idx="10"/>
          </p:nvPr>
        </p:nvSpPr>
        <p:spPr/>
        <p:txBody>
          <a:bodyPr/>
          <a:lstStyle/>
          <a:p>
            <a:fld id="{C779CECD-FAF9-4891-94F7-32F4825A0872}" type="datetimeFigureOut">
              <a:rPr lang="en-US" smtClean="0"/>
              <a:pPr/>
              <a:t>2/13/2014</a:t>
            </a:fld>
            <a:endParaRPr lang="en-PH"/>
          </a:p>
        </p:txBody>
      </p:sp>
      <p:sp>
        <p:nvSpPr>
          <p:cNvPr id="5" name="Footer Placeholder 4"/>
          <p:cNvSpPr>
            <a:spLocks noGrp="1"/>
          </p:cNvSpPr>
          <p:nvPr>
            <p:ph type="ftr" sz="quarter" idx="11"/>
          </p:nvPr>
        </p:nvSpPr>
        <p:spPr/>
        <p:txBody>
          <a:bodyPr/>
          <a:lstStyle/>
          <a:p>
            <a:endParaRPr lang="en-PH"/>
          </a:p>
        </p:txBody>
      </p:sp>
      <p:sp>
        <p:nvSpPr>
          <p:cNvPr id="6" name="Slide Number Placeholder 5"/>
          <p:cNvSpPr>
            <a:spLocks noGrp="1"/>
          </p:cNvSpPr>
          <p:nvPr>
            <p:ph type="sldNum" sz="quarter" idx="12"/>
          </p:nvPr>
        </p:nvSpPr>
        <p:spPr/>
        <p:txBody>
          <a:bodyPr/>
          <a:lstStyle/>
          <a:p>
            <a:fld id="{1A9416CF-DCE6-40A9-B3F9-74E934273B30}" type="slidenum">
              <a:rPr lang="en-PH" smtClean="0"/>
              <a:pPr/>
              <a:t>‹#›</a:t>
            </a:fld>
            <a:endParaRPr lang="en-PH"/>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dirty="0" smtClean="0"/>
              <a:t>Click to edit Master title style</a:t>
            </a:r>
            <a:endParaRPr lang="en-PH"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PH" dirty="0"/>
          </a:p>
        </p:txBody>
      </p:sp>
      <p:sp>
        <p:nvSpPr>
          <p:cNvPr id="4" name="Date Placeholder 3"/>
          <p:cNvSpPr>
            <a:spLocks noGrp="1"/>
          </p:cNvSpPr>
          <p:nvPr>
            <p:ph type="dt" sz="half" idx="10"/>
          </p:nvPr>
        </p:nvSpPr>
        <p:spPr/>
        <p:txBody>
          <a:bodyPr/>
          <a:lstStyle/>
          <a:p>
            <a:fld id="{C779CECD-FAF9-4891-94F7-32F4825A0872}" type="datetimeFigureOut">
              <a:rPr lang="en-US" smtClean="0"/>
              <a:pPr/>
              <a:t>2/13/2014</a:t>
            </a:fld>
            <a:endParaRPr lang="en-PH"/>
          </a:p>
        </p:txBody>
      </p:sp>
      <p:sp>
        <p:nvSpPr>
          <p:cNvPr id="5" name="Footer Placeholder 4"/>
          <p:cNvSpPr>
            <a:spLocks noGrp="1"/>
          </p:cNvSpPr>
          <p:nvPr>
            <p:ph type="ftr" sz="quarter" idx="11"/>
          </p:nvPr>
        </p:nvSpPr>
        <p:spPr/>
        <p:txBody>
          <a:bodyPr/>
          <a:lstStyle/>
          <a:p>
            <a:endParaRPr lang="en-PH"/>
          </a:p>
        </p:txBody>
      </p:sp>
      <p:sp>
        <p:nvSpPr>
          <p:cNvPr id="6" name="Slide Number Placeholder 5"/>
          <p:cNvSpPr>
            <a:spLocks noGrp="1"/>
          </p:cNvSpPr>
          <p:nvPr>
            <p:ph type="sldNum" sz="quarter" idx="12"/>
          </p:nvPr>
        </p:nvSpPr>
        <p:spPr/>
        <p:txBody>
          <a:bodyPr/>
          <a:lstStyle/>
          <a:p>
            <a:fld id="{1A9416CF-DCE6-40A9-B3F9-74E934273B30}" type="slidenum">
              <a:rPr lang="en-PH" smtClean="0"/>
              <a:pPr/>
              <a:t>‹#›</a:t>
            </a:fld>
            <a:endParaRPr lang="en-PH"/>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PH"/>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779CECD-FAF9-4891-94F7-32F4825A0872}" type="datetimeFigureOut">
              <a:rPr lang="en-US" smtClean="0"/>
              <a:pPr/>
              <a:t>2/13/2014</a:t>
            </a:fld>
            <a:endParaRPr lang="en-PH"/>
          </a:p>
        </p:txBody>
      </p:sp>
      <p:sp>
        <p:nvSpPr>
          <p:cNvPr id="5" name="Footer Placeholder 4"/>
          <p:cNvSpPr>
            <a:spLocks noGrp="1"/>
          </p:cNvSpPr>
          <p:nvPr>
            <p:ph type="ftr" sz="quarter" idx="11"/>
          </p:nvPr>
        </p:nvSpPr>
        <p:spPr/>
        <p:txBody>
          <a:bodyPr/>
          <a:lstStyle/>
          <a:p>
            <a:endParaRPr lang="en-PH"/>
          </a:p>
        </p:txBody>
      </p:sp>
      <p:sp>
        <p:nvSpPr>
          <p:cNvPr id="6" name="Slide Number Placeholder 5"/>
          <p:cNvSpPr>
            <a:spLocks noGrp="1"/>
          </p:cNvSpPr>
          <p:nvPr>
            <p:ph type="sldNum" sz="quarter" idx="12"/>
          </p:nvPr>
        </p:nvSpPr>
        <p:spPr/>
        <p:txBody>
          <a:bodyPr/>
          <a:lstStyle/>
          <a:p>
            <a:fld id="{1A9416CF-DCE6-40A9-B3F9-74E934273B30}" type="slidenum">
              <a:rPr lang="en-PH" smtClean="0"/>
              <a:pPr/>
              <a:t>‹#›</a:t>
            </a:fld>
            <a:endParaRPr lang="en-PH"/>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PH"/>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5" name="Date Placeholder 4"/>
          <p:cNvSpPr>
            <a:spLocks noGrp="1"/>
          </p:cNvSpPr>
          <p:nvPr>
            <p:ph type="dt" sz="half" idx="10"/>
          </p:nvPr>
        </p:nvSpPr>
        <p:spPr/>
        <p:txBody>
          <a:bodyPr/>
          <a:lstStyle/>
          <a:p>
            <a:fld id="{C779CECD-FAF9-4891-94F7-32F4825A0872}" type="datetimeFigureOut">
              <a:rPr lang="en-US" smtClean="0"/>
              <a:pPr/>
              <a:t>2/13/2014</a:t>
            </a:fld>
            <a:endParaRPr lang="en-PH"/>
          </a:p>
        </p:txBody>
      </p:sp>
      <p:sp>
        <p:nvSpPr>
          <p:cNvPr id="6" name="Footer Placeholder 5"/>
          <p:cNvSpPr>
            <a:spLocks noGrp="1"/>
          </p:cNvSpPr>
          <p:nvPr>
            <p:ph type="ftr" sz="quarter" idx="11"/>
          </p:nvPr>
        </p:nvSpPr>
        <p:spPr/>
        <p:txBody>
          <a:bodyPr/>
          <a:lstStyle/>
          <a:p>
            <a:endParaRPr lang="en-PH"/>
          </a:p>
        </p:txBody>
      </p:sp>
      <p:sp>
        <p:nvSpPr>
          <p:cNvPr id="7" name="Slide Number Placeholder 6"/>
          <p:cNvSpPr>
            <a:spLocks noGrp="1"/>
          </p:cNvSpPr>
          <p:nvPr>
            <p:ph type="sldNum" sz="quarter" idx="12"/>
          </p:nvPr>
        </p:nvSpPr>
        <p:spPr/>
        <p:txBody>
          <a:bodyPr/>
          <a:lstStyle/>
          <a:p>
            <a:fld id="{1A9416CF-DCE6-40A9-B3F9-74E934273B30}" type="slidenum">
              <a:rPr lang="en-PH" smtClean="0"/>
              <a:pPr/>
              <a:t>‹#›</a:t>
            </a:fld>
            <a:endParaRPr lang="en-PH"/>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PH"/>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7" name="Date Placeholder 6"/>
          <p:cNvSpPr>
            <a:spLocks noGrp="1"/>
          </p:cNvSpPr>
          <p:nvPr>
            <p:ph type="dt" sz="half" idx="10"/>
          </p:nvPr>
        </p:nvSpPr>
        <p:spPr/>
        <p:txBody>
          <a:bodyPr/>
          <a:lstStyle/>
          <a:p>
            <a:fld id="{C779CECD-FAF9-4891-94F7-32F4825A0872}" type="datetimeFigureOut">
              <a:rPr lang="en-US" smtClean="0"/>
              <a:pPr/>
              <a:t>2/13/2014</a:t>
            </a:fld>
            <a:endParaRPr lang="en-PH"/>
          </a:p>
        </p:txBody>
      </p:sp>
      <p:sp>
        <p:nvSpPr>
          <p:cNvPr id="8" name="Footer Placeholder 7"/>
          <p:cNvSpPr>
            <a:spLocks noGrp="1"/>
          </p:cNvSpPr>
          <p:nvPr>
            <p:ph type="ftr" sz="quarter" idx="11"/>
          </p:nvPr>
        </p:nvSpPr>
        <p:spPr/>
        <p:txBody>
          <a:bodyPr/>
          <a:lstStyle/>
          <a:p>
            <a:endParaRPr lang="en-PH"/>
          </a:p>
        </p:txBody>
      </p:sp>
      <p:sp>
        <p:nvSpPr>
          <p:cNvPr id="9" name="Slide Number Placeholder 8"/>
          <p:cNvSpPr>
            <a:spLocks noGrp="1"/>
          </p:cNvSpPr>
          <p:nvPr>
            <p:ph type="sldNum" sz="quarter" idx="12"/>
          </p:nvPr>
        </p:nvSpPr>
        <p:spPr/>
        <p:txBody>
          <a:bodyPr/>
          <a:lstStyle/>
          <a:p>
            <a:fld id="{1A9416CF-DCE6-40A9-B3F9-74E934273B30}" type="slidenum">
              <a:rPr lang="en-PH" smtClean="0"/>
              <a:pPr/>
              <a:t>‹#›</a:t>
            </a:fld>
            <a:endParaRPr lang="en-PH"/>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PH"/>
          </a:p>
        </p:txBody>
      </p:sp>
      <p:sp>
        <p:nvSpPr>
          <p:cNvPr id="3" name="Date Placeholder 2"/>
          <p:cNvSpPr>
            <a:spLocks noGrp="1"/>
          </p:cNvSpPr>
          <p:nvPr>
            <p:ph type="dt" sz="half" idx="10"/>
          </p:nvPr>
        </p:nvSpPr>
        <p:spPr/>
        <p:txBody>
          <a:bodyPr/>
          <a:lstStyle/>
          <a:p>
            <a:fld id="{C779CECD-FAF9-4891-94F7-32F4825A0872}" type="datetimeFigureOut">
              <a:rPr lang="en-US" smtClean="0"/>
              <a:pPr/>
              <a:t>2/13/2014</a:t>
            </a:fld>
            <a:endParaRPr lang="en-PH"/>
          </a:p>
        </p:txBody>
      </p:sp>
      <p:sp>
        <p:nvSpPr>
          <p:cNvPr id="4" name="Footer Placeholder 3"/>
          <p:cNvSpPr>
            <a:spLocks noGrp="1"/>
          </p:cNvSpPr>
          <p:nvPr>
            <p:ph type="ftr" sz="quarter" idx="11"/>
          </p:nvPr>
        </p:nvSpPr>
        <p:spPr/>
        <p:txBody>
          <a:bodyPr/>
          <a:lstStyle/>
          <a:p>
            <a:endParaRPr lang="en-PH"/>
          </a:p>
        </p:txBody>
      </p:sp>
      <p:sp>
        <p:nvSpPr>
          <p:cNvPr id="5" name="Slide Number Placeholder 4"/>
          <p:cNvSpPr>
            <a:spLocks noGrp="1"/>
          </p:cNvSpPr>
          <p:nvPr>
            <p:ph type="sldNum" sz="quarter" idx="12"/>
          </p:nvPr>
        </p:nvSpPr>
        <p:spPr/>
        <p:txBody>
          <a:bodyPr/>
          <a:lstStyle/>
          <a:p>
            <a:fld id="{1A9416CF-DCE6-40A9-B3F9-74E934273B30}" type="slidenum">
              <a:rPr lang="en-PH" smtClean="0"/>
              <a:pPr/>
              <a:t>‹#›</a:t>
            </a:fld>
            <a:endParaRPr lang="en-PH"/>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79CECD-FAF9-4891-94F7-32F4825A0872}" type="datetimeFigureOut">
              <a:rPr lang="en-US" smtClean="0"/>
              <a:pPr/>
              <a:t>2/13/2014</a:t>
            </a:fld>
            <a:endParaRPr lang="en-PH"/>
          </a:p>
        </p:txBody>
      </p:sp>
      <p:sp>
        <p:nvSpPr>
          <p:cNvPr id="3" name="Footer Placeholder 2"/>
          <p:cNvSpPr>
            <a:spLocks noGrp="1"/>
          </p:cNvSpPr>
          <p:nvPr>
            <p:ph type="ftr" sz="quarter" idx="11"/>
          </p:nvPr>
        </p:nvSpPr>
        <p:spPr/>
        <p:txBody>
          <a:bodyPr/>
          <a:lstStyle/>
          <a:p>
            <a:endParaRPr lang="en-PH"/>
          </a:p>
        </p:txBody>
      </p:sp>
      <p:sp>
        <p:nvSpPr>
          <p:cNvPr id="4" name="Slide Number Placeholder 3"/>
          <p:cNvSpPr>
            <a:spLocks noGrp="1"/>
          </p:cNvSpPr>
          <p:nvPr>
            <p:ph type="sldNum" sz="quarter" idx="12"/>
          </p:nvPr>
        </p:nvSpPr>
        <p:spPr/>
        <p:txBody>
          <a:bodyPr/>
          <a:lstStyle/>
          <a:p>
            <a:fld id="{1A9416CF-DCE6-40A9-B3F9-74E934273B30}" type="slidenum">
              <a:rPr lang="en-PH" smtClean="0"/>
              <a:pPr/>
              <a:t>‹#›</a:t>
            </a:fld>
            <a:endParaRPr lang="en-PH"/>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smtClean="0"/>
              <a:t>Click to edit Master title style</a:t>
            </a:r>
            <a:endParaRPr lang="en-PH"/>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79CECD-FAF9-4891-94F7-32F4825A0872}" type="datetimeFigureOut">
              <a:rPr lang="en-US" smtClean="0"/>
              <a:pPr/>
              <a:t>2/13/2014</a:t>
            </a:fld>
            <a:endParaRPr lang="en-PH"/>
          </a:p>
        </p:txBody>
      </p:sp>
      <p:sp>
        <p:nvSpPr>
          <p:cNvPr id="6" name="Footer Placeholder 5"/>
          <p:cNvSpPr>
            <a:spLocks noGrp="1"/>
          </p:cNvSpPr>
          <p:nvPr>
            <p:ph type="ftr" sz="quarter" idx="11"/>
          </p:nvPr>
        </p:nvSpPr>
        <p:spPr/>
        <p:txBody>
          <a:bodyPr/>
          <a:lstStyle/>
          <a:p>
            <a:endParaRPr lang="en-PH"/>
          </a:p>
        </p:txBody>
      </p:sp>
      <p:sp>
        <p:nvSpPr>
          <p:cNvPr id="7" name="Slide Number Placeholder 6"/>
          <p:cNvSpPr>
            <a:spLocks noGrp="1"/>
          </p:cNvSpPr>
          <p:nvPr>
            <p:ph type="sldNum" sz="quarter" idx="12"/>
          </p:nvPr>
        </p:nvSpPr>
        <p:spPr/>
        <p:txBody>
          <a:bodyPr/>
          <a:lstStyle/>
          <a:p>
            <a:fld id="{1A9416CF-DCE6-40A9-B3F9-74E934273B30}" type="slidenum">
              <a:rPr lang="en-PH" smtClean="0"/>
              <a:pPr/>
              <a:t>‹#›</a:t>
            </a:fld>
            <a:endParaRPr lang="en-PH"/>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PH"/>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PH"/>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79CECD-FAF9-4891-94F7-32F4825A0872}" type="datetimeFigureOut">
              <a:rPr lang="en-US" smtClean="0"/>
              <a:pPr/>
              <a:t>2/13/2014</a:t>
            </a:fld>
            <a:endParaRPr lang="en-PH"/>
          </a:p>
        </p:txBody>
      </p:sp>
      <p:sp>
        <p:nvSpPr>
          <p:cNvPr id="6" name="Footer Placeholder 5"/>
          <p:cNvSpPr>
            <a:spLocks noGrp="1"/>
          </p:cNvSpPr>
          <p:nvPr>
            <p:ph type="ftr" sz="quarter" idx="11"/>
          </p:nvPr>
        </p:nvSpPr>
        <p:spPr/>
        <p:txBody>
          <a:bodyPr/>
          <a:lstStyle/>
          <a:p>
            <a:endParaRPr lang="en-PH"/>
          </a:p>
        </p:txBody>
      </p:sp>
      <p:sp>
        <p:nvSpPr>
          <p:cNvPr id="7" name="Slide Number Placeholder 6"/>
          <p:cNvSpPr>
            <a:spLocks noGrp="1"/>
          </p:cNvSpPr>
          <p:nvPr>
            <p:ph type="sldNum" sz="quarter" idx="12"/>
          </p:nvPr>
        </p:nvSpPr>
        <p:spPr/>
        <p:txBody>
          <a:bodyPr/>
          <a:lstStyle/>
          <a:p>
            <a:fld id="{1A9416CF-DCE6-40A9-B3F9-74E934273B30}" type="slidenum">
              <a:rPr lang="en-PH" smtClean="0"/>
              <a:pPr/>
              <a:t>‹#›</a:t>
            </a:fld>
            <a:endParaRPr lang="en-PH"/>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PH"/>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PH" dirty="0"/>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779CECD-FAF9-4891-94F7-32F4825A0872}" type="datetimeFigureOut">
              <a:rPr lang="en-US" smtClean="0"/>
              <a:pPr/>
              <a:t>2/13/2014</a:t>
            </a:fld>
            <a:endParaRPr lang="en-PH"/>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PH"/>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1A9416CF-DCE6-40A9-B3F9-74E934273B30}" type="slidenum">
              <a:rPr lang="en-PH" smtClean="0"/>
              <a:pPr/>
              <a:t>‹#›</a:t>
            </a:fld>
            <a:endParaRPr lang="en-PH"/>
          </a:p>
        </p:txBody>
      </p:sp>
      <p:sp>
        <p:nvSpPr>
          <p:cNvPr id="10" name="Rectangle 9"/>
          <p:cNvSpPr/>
          <p:nvPr userDrawn="1"/>
        </p:nvSpPr>
        <p:spPr>
          <a:xfrm>
            <a:off x="0" y="4579845"/>
            <a:ext cx="9144000" cy="152400"/>
          </a:xfrm>
          <a:prstGeom prst="rect">
            <a:avLst/>
          </a:prstGeom>
          <a:solidFill>
            <a:srgbClr val="C00000">
              <a:shade val="30000"/>
              <a:satMod val="115000"/>
            </a:srgbClr>
          </a:solidFill>
          <a:ln>
            <a:noFill/>
          </a:ln>
          <a:effectLst>
            <a:glow rad="63500">
              <a:schemeClr val="accent6">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pic>
        <p:nvPicPr>
          <p:cNvPr id="11" name="Picture 10" descr="alphaland_development small.jpg"/>
          <p:cNvPicPr>
            <a:picLocks noChangeAspect="1"/>
          </p:cNvPicPr>
          <p:nvPr userDrawn="1"/>
        </p:nvPicPr>
        <p:blipFill>
          <a:blip r:embed="rId13" cstate="print"/>
          <a:stretch>
            <a:fillRect/>
          </a:stretch>
        </p:blipFill>
        <p:spPr>
          <a:xfrm>
            <a:off x="7972719" y="4743058"/>
            <a:ext cx="1143000" cy="370331"/>
          </a:xfrm>
          <a:prstGeom prst="rect">
            <a:avLst/>
          </a:prstGeom>
        </p:spPr>
      </p:pic>
    </p:spTree>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10200" y="1123951"/>
            <a:ext cx="3733800" cy="914399"/>
          </a:xfrm>
        </p:spPr>
        <p:txBody>
          <a:bodyPr>
            <a:normAutofit/>
          </a:bodyPr>
          <a:lstStyle/>
          <a:p>
            <a:r>
              <a:rPr lang="en-PH" sz="3200" b="1" dirty="0" smtClean="0"/>
              <a:t>The Alpha Tents</a:t>
            </a:r>
            <a:endParaRPr lang="en-PH" sz="3200" b="1" dirty="0"/>
          </a:p>
        </p:txBody>
      </p:sp>
      <p:pic>
        <p:nvPicPr>
          <p:cNvPr id="6" name="Picture 5" descr="IMG_4854.jpg"/>
          <p:cNvPicPr>
            <a:picLocks noChangeAspect="1"/>
          </p:cNvPicPr>
          <p:nvPr/>
        </p:nvPicPr>
        <p:blipFill>
          <a:blip r:embed="rId2" cstate="print"/>
          <a:stretch>
            <a:fillRect/>
          </a:stretch>
        </p:blipFill>
        <p:spPr>
          <a:xfrm>
            <a:off x="228600" y="607571"/>
            <a:ext cx="5105400" cy="3394547"/>
          </a:xfrm>
          <a:prstGeom prst="rect">
            <a:avLst/>
          </a:prstGeom>
          <a:ln>
            <a:solidFill>
              <a:schemeClr val="tx1"/>
            </a:solidFill>
          </a:ln>
          <a:effectLst>
            <a:outerShdw blurRad="50800" dist="38100" dir="2700000" algn="tl" rotWithShape="0">
              <a:prstClr val="black">
                <a:alpha val="40000"/>
              </a:prstClr>
            </a:outerShdw>
          </a:effectLst>
        </p:spPr>
      </p:pic>
      <p:pic>
        <p:nvPicPr>
          <p:cNvPr id="7" name="Picture 6" descr="alphaland southgate.png"/>
          <p:cNvPicPr>
            <a:picLocks noChangeAspect="1"/>
          </p:cNvPicPr>
          <p:nvPr/>
        </p:nvPicPr>
        <p:blipFill>
          <a:blip r:embed="rId3" cstate="print"/>
          <a:stretch>
            <a:fillRect/>
          </a:stretch>
        </p:blipFill>
        <p:spPr>
          <a:xfrm>
            <a:off x="5562600" y="590550"/>
            <a:ext cx="3429000" cy="596695"/>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PH" b="1" dirty="0" err="1" smtClean="0"/>
              <a:t>Balesin</a:t>
            </a:r>
            <a:r>
              <a:rPr lang="en-PH" b="1" dirty="0" smtClean="0"/>
              <a:t> &amp; </a:t>
            </a:r>
            <a:r>
              <a:rPr lang="en-PH" b="1" dirty="0" err="1" smtClean="0"/>
              <a:t>Boracay</a:t>
            </a:r>
            <a:r>
              <a:rPr lang="en-PH" b="1" dirty="0" smtClean="0"/>
              <a:t> Rooms</a:t>
            </a:r>
            <a:br>
              <a:rPr lang="en-PH" b="1" dirty="0" smtClean="0"/>
            </a:br>
            <a:r>
              <a:rPr lang="en-PH" sz="2700" b="1" dirty="0" smtClean="0"/>
              <a:t>Features and Amenities</a:t>
            </a:r>
            <a:endParaRPr lang="en-PH" b="1" dirty="0"/>
          </a:p>
        </p:txBody>
      </p:sp>
      <p:sp>
        <p:nvSpPr>
          <p:cNvPr id="3" name="Content Placeholder 2"/>
          <p:cNvSpPr>
            <a:spLocks noGrp="1"/>
          </p:cNvSpPr>
          <p:nvPr>
            <p:ph idx="1"/>
          </p:nvPr>
        </p:nvSpPr>
        <p:spPr>
          <a:xfrm>
            <a:off x="457200" y="1123950"/>
            <a:ext cx="8229600" cy="3699273"/>
          </a:xfrm>
        </p:spPr>
        <p:txBody>
          <a:bodyPr numCol="1">
            <a:noAutofit/>
          </a:bodyPr>
          <a:lstStyle/>
          <a:p>
            <a:pPr lvl="0" hangingPunct="0"/>
            <a:r>
              <a:rPr lang="en-US" sz="1400" dirty="0" smtClean="0">
                <a:latin typeface="Arial" pitchFamily="34" charset="0"/>
                <a:cs typeface="Arial" pitchFamily="34" charset="0"/>
              </a:rPr>
              <a:t>Fully Air conditioned</a:t>
            </a:r>
          </a:p>
          <a:p>
            <a:pPr lvl="0" hangingPunct="0"/>
            <a:r>
              <a:rPr lang="en-US" sz="1400" dirty="0" smtClean="0">
                <a:latin typeface="Arial" pitchFamily="34" charset="0"/>
                <a:cs typeface="Arial" pitchFamily="34" charset="0"/>
              </a:rPr>
              <a:t>Carpeted flooring</a:t>
            </a:r>
          </a:p>
          <a:p>
            <a:pPr lvl="0" hangingPunct="0"/>
            <a:r>
              <a:rPr lang="en-US" sz="1400" dirty="0" smtClean="0">
                <a:latin typeface="Arial" pitchFamily="34" charset="0"/>
                <a:cs typeface="Arial" pitchFamily="34" charset="0"/>
              </a:rPr>
              <a:t>Drop down screen and whiteboard</a:t>
            </a:r>
          </a:p>
          <a:p>
            <a:pPr lvl="0" hangingPunct="0"/>
            <a:r>
              <a:rPr lang="en-US" sz="1400" dirty="0" smtClean="0">
                <a:latin typeface="Arial" pitchFamily="34" charset="0"/>
                <a:cs typeface="Arial" pitchFamily="34" charset="0"/>
              </a:rPr>
              <a:t>Wireless internet access</a:t>
            </a:r>
          </a:p>
          <a:p>
            <a:pPr lvl="0" hangingPunct="0"/>
            <a:r>
              <a:rPr lang="en-US" sz="1400" dirty="0" smtClean="0">
                <a:latin typeface="Arial" pitchFamily="34" charset="0"/>
                <a:cs typeface="Arial" pitchFamily="34" charset="0"/>
              </a:rPr>
              <a:t>Platforms: 4 panels (4x8x1 ft/panel)</a:t>
            </a:r>
          </a:p>
          <a:p>
            <a:pPr lvl="0" hangingPunct="0"/>
            <a:r>
              <a:rPr lang="en-US" sz="1400" dirty="0" smtClean="0">
                <a:latin typeface="Arial" pitchFamily="34" charset="0"/>
                <a:cs typeface="Arial" pitchFamily="34" charset="0"/>
              </a:rPr>
              <a:t>1 kitchen mess hall</a:t>
            </a:r>
          </a:p>
          <a:p>
            <a:pPr lvl="0" hangingPunct="0"/>
            <a:r>
              <a:rPr lang="en-US" sz="1400" dirty="0" smtClean="0">
                <a:latin typeface="Arial" pitchFamily="34" charset="0"/>
                <a:cs typeface="Arial" pitchFamily="34" charset="0"/>
              </a:rPr>
              <a:t>Physical setup of function rooms with tables and chairs</a:t>
            </a:r>
          </a:p>
          <a:p>
            <a:pPr lvl="0" hangingPunct="0"/>
            <a:r>
              <a:rPr lang="en-US" sz="1400" dirty="0" smtClean="0">
                <a:latin typeface="Arial" pitchFamily="34" charset="0"/>
                <a:cs typeface="Arial" pitchFamily="34" charset="0"/>
              </a:rPr>
              <a:t>Executive comfort rooms</a:t>
            </a:r>
          </a:p>
          <a:p>
            <a:pPr lvl="0" hangingPunct="0"/>
            <a:r>
              <a:rPr lang="en-US" sz="1400" dirty="0" smtClean="0">
                <a:latin typeface="Arial" pitchFamily="34" charset="0"/>
                <a:cs typeface="Arial" pitchFamily="34" charset="0"/>
              </a:rPr>
              <a:t>Two (2) service elevators for ingress and egress</a:t>
            </a:r>
          </a:p>
          <a:p>
            <a:pPr lvl="0" hangingPunct="0"/>
            <a:r>
              <a:rPr lang="en-US" sz="1400" dirty="0" smtClean="0">
                <a:latin typeface="Arial" pitchFamily="34" charset="0"/>
                <a:cs typeface="Arial" pitchFamily="34" charset="0"/>
              </a:rPr>
              <a:t>Security, engineering and housekeeping staff support</a:t>
            </a:r>
          </a:p>
          <a:p>
            <a:pPr lvl="0" hangingPunct="0"/>
            <a:r>
              <a:rPr lang="en-US" sz="1400" dirty="0" smtClean="0">
                <a:latin typeface="Arial" pitchFamily="34" charset="0"/>
                <a:cs typeface="Arial" pitchFamily="34" charset="0"/>
              </a:rPr>
              <a:t>Secured parking space</a:t>
            </a:r>
          </a:p>
          <a:p>
            <a:pPr lvl="0" hangingPunct="0"/>
            <a:r>
              <a:rPr lang="en-US" sz="1400" dirty="0" smtClean="0">
                <a:latin typeface="Arial" pitchFamily="34" charset="0"/>
                <a:cs typeface="Arial" pitchFamily="34" charset="0"/>
              </a:rPr>
              <a:t>Accessible through MRT and other public transport</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PH" b="1" dirty="0" smtClean="0"/>
              <a:t>Rates</a:t>
            </a:r>
            <a:endParaRPr lang="en-PH" b="1" dirty="0"/>
          </a:p>
        </p:txBody>
      </p:sp>
      <p:graphicFrame>
        <p:nvGraphicFramePr>
          <p:cNvPr id="5" name="Content Placeholder 4"/>
          <p:cNvGraphicFramePr>
            <a:graphicFrameLocks noGrp="1"/>
          </p:cNvGraphicFramePr>
          <p:nvPr>
            <p:ph idx="1"/>
          </p:nvPr>
        </p:nvGraphicFramePr>
        <p:xfrm>
          <a:off x="457200" y="1053465"/>
          <a:ext cx="8229601" cy="1146810"/>
        </p:xfrm>
        <a:graphic>
          <a:graphicData uri="http://schemas.openxmlformats.org/drawingml/2006/table">
            <a:tbl>
              <a:tblPr>
                <a:effectLst>
                  <a:outerShdw blurRad="50800" dist="88900" algn="l" rotWithShape="0">
                    <a:prstClr val="black">
                      <a:alpha val="40000"/>
                    </a:prstClr>
                  </a:outerShdw>
                </a:effectLst>
              </a:tblPr>
              <a:tblGrid>
                <a:gridCol w="2590800"/>
                <a:gridCol w="1295400"/>
                <a:gridCol w="838200"/>
                <a:gridCol w="1447800"/>
                <a:gridCol w="1066800"/>
                <a:gridCol w="990601"/>
              </a:tblGrid>
              <a:tr h="228600">
                <a:tc rowSpan="2">
                  <a:txBody>
                    <a:bodyPr/>
                    <a:lstStyle/>
                    <a:p>
                      <a:pPr algn="ctr" fontAlgn="ctr"/>
                      <a:r>
                        <a:rPr lang="en-US" sz="1400" b="1" i="0" u="none" strike="noStrike" dirty="0">
                          <a:solidFill>
                            <a:srgbClr val="FFFFFF"/>
                          </a:solidFill>
                          <a:latin typeface="Arial" pitchFamily="34" charset="0"/>
                          <a:cs typeface="Arial" pitchFamily="34" charset="0"/>
                        </a:rPr>
                        <a:t>AREA</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38ED5"/>
                    </a:solidFill>
                  </a:tcPr>
                </a:tc>
                <a:tc rowSpan="2">
                  <a:txBody>
                    <a:bodyPr/>
                    <a:lstStyle/>
                    <a:p>
                      <a:pPr algn="ctr" fontAlgn="ctr"/>
                      <a:r>
                        <a:rPr lang="en-US" sz="1400" b="1" i="0" u="none" strike="noStrike" dirty="0">
                          <a:solidFill>
                            <a:srgbClr val="FFFFFF"/>
                          </a:solidFill>
                          <a:latin typeface="Arial" pitchFamily="34" charset="0"/>
                          <a:cs typeface="Arial" pitchFamily="34" charset="0"/>
                        </a:rPr>
                        <a:t>SIZE</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38ED5"/>
                    </a:solidFill>
                  </a:tcPr>
                </a:tc>
                <a:tc gridSpan="2">
                  <a:txBody>
                    <a:bodyPr/>
                    <a:lstStyle/>
                    <a:p>
                      <a:pPr algn="ctr" fontAlgn="b"/>
                      <a:r>
                        <a:rPr lang="en-US" sz="1400" b="1" i="0" u="none" strike="noStrike" dirty="0">
                          <a:solidFill>
                            <a:srgbClr val="FFFFFF"/>
                          </a:solidFill>
                          <a:latin typeface="Arial" pitchFamily="34" charset="0"/>
                          <a:cs typeface="Arial" pitchFamily="34" charset="0"/>
                        </a:rPr>
                        <a:t>CAPACITY</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38ED5"/>
                    </a:solidFill>
                  </a:tcPr>
                </a:tc>
                <a:tc hMerge="1">
                  <a:txBody>
                    <a:bodyPr/>
                    <a:lstStyle/>
                    <a:p>
                      <a:endParaRPr lang="en-US"/>
                    </a:p>
                  </a:txBody>
                  <a:tcPr/>
                </a:tc>
                <a:tc gridSpan="2">
                  <a:txBody>
                    <a:bodyPr/>
                    <a:lstStyle/>
                    <a:p>
                      <a:pPr algn="ctr" fontAlgn="b"/>
                      <a:r>
                        <a:rPr lang="en-US" sz="1400" b="1" i="0" u="none" strike="noStrike" dirty="0">
                          <a:solidFill>
                            <a:srgbClr val="FFFFFF"/>
                          </a:solidFill>
                          <a:latin typeface="Arial" pitchFamily="34" charset="0"/>
                          <a:cs typeface="Arial" pitchFamily="34" charset="0"/>
                        </a:rPr>
                        <a:t>STANDARD </a:t>
                      </a:r>
                      <a:r>
                        <a:rPr lang="en-US" sz="1400" b="1" i="0" u="none" strike="noStrike" dirty="0" smtClean="0">
                          <a:solidFill>
                            <a:srgbClr val="FFFFFF"/>
                          </a:solidFill>
                          <a:latin typeface="Arial" pitchFamily="34" charset="0"/>
                          <a:cs typeface="Arial" pitchFamily="34" charset="0"/>
                        </a:rPr>
                        <a:t>RATE</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38ED5"/>
                    </a:solidFill>
                  </a:tcPr>
                </a:tc>
                <a:tc hMerge="1">
                  <a:txBody>
                    <a:bodyPr/>
                    <a:lstStyle/>
                    <a:p>
                      <a:endParaRPr lang="en-US"/>
                    </a:p>
                  </a:txBody>
                  <a:tcPr/>
                </a:tc>
              </a:tr>
              <a:tr h="222885">
                <a:tc vMerge="1">
                  <a:txBody>
                    <a:bodyPr/>
                    <a:lstStyle/>
                    <a:p>
                      <a:endParaRPr lang="en-US"/>
                    </a:p>
                  </a:txBody>
                  <a:tcPr/>
                </a:tc>
                <a:tc vMerge="1">
                  <a:txBody>
                    <a:bodyPr/>
                    <a:lstStyle/>
                    <a:p>
                      <a:endParaRPr lang="en-US"/>
                    </a:p>
                  </a:txBody>
                  <a:tcPr/>
                </a:tc>
                <a:tc>
                  <a:txBody>
                    <a:bodyPr/>
                    <a:lstStyle/>
                    <a:p>
                      <a:pPr algn="ctr" fontAlgn="b"/>
                      <a:r>
                        <a:rPr lang="en-US" sz="1200" b="1" i="0" u="none" strike="noStrike" dirty="0">
                          <a:solidFill>
                            <a:srgbClr val="000000"/>
                          </a:solidFill>
                          <a:latin typeface="Arial" pitchFamily="34" charset="0"/>
                          <a:cs typeface="Arial" pitchFamily="34" charset="0"/>
                        </a:rPr>
                        <a:t>Banquet</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8DB4E3"/>
                    </a:solidFill>
                  </a:tcPr>
                </a:tc>
                <a:tc>
                  <a:txBody>
                    <a:bodyPr/>
                    <a:lstStyle/>
                    <a:p>
                      <a:pPr algn="ctr" fontAlgn="b"/>
                      <a:r>
                        <a:rPr lang="en-US" sz="1200" b="1" i="0" u="none" strike="noStrike" dirty="0" smtClean="0">
                          <a:solidFill>
                            <a:srgbClr val="000000"/>
                          </a:solidFill>
                          <a:latin typeface="Arial" pitchFamily="34" charset="0"/>
                          <a:cs typeface="Arial" pitchFamily="34" charset="0"/>
                        </a:rPr>
                        <a:t>Classroom</a:t>
                      </a:r>
                      <a:endParaRPr lang="en-US" sz="1200" b="1" i="0" u="none" strike="noStrike" dirty="0">
                        <a:solidFill>
                          <a:srgbClr val="000000"/>
                        </a:solidFill>
                        <a:latin typeface="Arial" pitchFamily="34" charset="0"/>
                        <a:cs typeface="Arial"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8DB4E3"/>
                    </a:solidFill>
                  </a:tcPr>
                </a:tc>
                <a:tc>
                  <a:txBody>
                    <a:bodyPr/>
                    <a:lstStyle/>
                    <a:p>
                      <a:pPr algn="ctr" fontAlgn="b"/>
                      <a:r>
                        <a:rPr lang="en-US" sz="1200" b="1" i="0" u="none" strike="noStrike" dirty="0">
                          <a:solidFill>
                            <a:srgbClr val="000000"/>
                          </a:solidFill>
                          <a:latin typeface="Arial" pitchFamily="34" charset="0"/>
                          <a:cs typeface="Arial" pitchFamily="34" charset="0"/>
                        </a:rPr>
                        <a:t>4 Hours</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8DB4E3"/>
                    </a:solidFill>
                  </a:tcPr>
                </a:tc>
                <a:tc>
                  <a:txBody>
                    <a:bodyPr/>
                    <a:lstStyle/>
                    <a:p>
                      <a:pPr algn="ctr" fontAlgn="b"/>
                      <a:r>
                        <a:rPr lang="en-US" sz="1200" b="1" i="0" u="none" strike="noStrike" dirty="0">
                          <a:solidFill>
                            <a:srgbClr val="000000"/>
                          </a:solidFill>
                          <a:latin typeface="Arial" pitchFamily="34" charset="0"/>
                          <a:cs typeface="Arial" pitchFamily="34" charset="0"/>
                        </a:rPr>
                        <a:t>8 Hours</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8DB4E3"/>
                    </a:solidFill>
                  </a:tcPr>
                </a:tc>
              </a:tr>
              <a:tr h="243840">
                <a:tc>
                  <a:txBody>
                    <a:bodyPr/>
                    <a:lstStyle/>
                    <a:p>
                      <a:pPr algn="l" fontAlgn="b"/>
                      <a:r>
                        <a:rPr lang="en-US" sz="1400" b="0" i="0" u="none" strike="noStrike" dirty="0" err="1" smtClean="0">
                          <a:solidFill>
                            <a:srgbClr val="000000"/>
                          </a:solidFill>
                          <a:latin typeface="Arial" pitchFamily="34" charset="0"/>
                          <a:cs typeface="Arial" pitchFamily="34" charset="0"/>
                        </a:rPr>
                        <a:t>Boracay</a:t>
                      </a:r>
                      <a:r>
                        <a:rPr lang="en-US" sz="1400" b="0" i="0" u="none" strike="noStrike" dirty="0" smtClean="0">
                          <a:solidFill>
                            <a:srgbClr val="000000"/>
                          </a:solidFill>
                          <a:latin typeface="Arial" pitchFamily="34" charset="0"/>
                          <a:cs typeface="Arial" pitchFamily="34" charset="0"/>
                        </a:rPr>
                        <a:t> Room</a:t>
                      </a:r>
                      <a:endParaRPr lang="en-US" sz="1400" b="0" i="0" u="none" strike="noStrike" dirty="0">
                        <a:solidFill>
                          <a:srgbClr val="000000"/>
                        </a:solidFill>
                        <a:latin typeface="Arial" pitchFamily="34" charset="0"/>
                        <a:cs typeface="Arial"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fontAlgn="b"/>
                      <a:r>
                        <a:rPr lang="en-US" sz="1300" b="0" i="0" u="none" strike="noStrike" dirty="0">
                          <a:solidFill>
                            <a:srgbClr val="000000"/>
                          </a:solidFill>
                          <a:latin typeface="Arial" pitchFamily="34" charset="0"/>
                          <a:cs typeface="Arial" pitchFamily="34" charset="0"/>
                        </a:rPr>
                        <a:t>80 </a:t>
                      </a:r>
                      <a:r>
                        <a:rPr lang="en-US" sz="1300" b="0" i="0" u="none" strike="noStrike" dirty="0" err="1">
                          <a:solidFill>
                            <a:srgbClr val="000000"/>
                          </a:solidFill>
                          <a:latin typeface="Arial" pitchFamily="34" charset="0"/>
                          <a:cs typeface="Arial" pitchFamily="34" charset="0"/>
                        </a:rPr>
                        <a:t>sqm</a:t>
                      </a:r>
                      <a:endParaRPr lang="en-US" sz="1300" b="0" i="0" u="none" strike="noStrike" dirty="0">
                        <a:solidFill>
                          <a:srgbClr val="000000"/>
                        </a:solidFill>
                        <a:latin typeface="Arial" pitchFamily="34" charset="0"/>
                        <a:cs typeface="Arial"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fontAlgn="b"/>
                      <a:r>
                        <a:rPr lang="en-US" sz="1300" b="0" i="0" u="none" strike="noStrike" dirty="0">
                          <a:solidFill>
                            <a:srgbClr val="000000"/>
                          </a:solidFill>
                          <a:latin typeface="Arial" pitchFamily="34" charset="0"/>
                          <a:cs typeface="Arial" pitchFamily="34" charset="0"/>
                        </a:rPr>
                        <a:t>50 </a:t>
                      </a:r>
                      <a:r>
                        <a:rPr lang="en-US" sz="1300" b="0" i="0" u="none" strike="noStrike" dirty="0" err="1">
                          <a:solidFill>
                            <a:srgbClr val="000000"/>
                          </a:solidFill>
                          <a:latin typeface="Arial" pitchFamily="34" charset="0"/>
                          <a:cs typeface="Arial" pitchFamily="34" charset="0"/>
                        </a:rPr>
                        <a:t>pax</a:t>
                      </a:r>
                      <a:endParaRPr lang="en-US" sz="1300" b="0" i="0" u="none" strike="noStrike" dirty="0">
                        <a:solidFill>
                          <a:srgbClr val="000000"/>
                        </a:solidFill>
                        <a:latin typeface="Arial" pitchFamily="34" charset="0"/>
                        <a:cs typeface="Arial"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fontAlgn="b"/>
                      <a:r>
                        <a:rPr lang="en-US" sz="1300" b="0" i="0" u="none" strike="noStrike" dirty="0">
                          <a:solidFill>
                            <a:srgbClr val="000000"/>
                          </a:solidFill>
                          <a:latin typeface="Arial" pitchFamily="34" charset="0"/>
                          <a:cs typeface="Arial" pitchFamily="34" charset="0"/>
                        </a:rPr>
                        <a:t>40 </a:t>
                      </a:r>
                      <a:r>
                        <a:rPr lang="en-US" sz="1300" b="0" i="0" u="none" strike="noStrike" dirty="0" err="1">
                          <a:solidFill>
                            <a:srgbClr val="000000"/>
                          </a:solidFill>
                          <a:latin typeface="Arial" pitchFamily="34" charset="0"/>
                          <a:cs typeface="Arial" pitchFamily="34" charset="0"/>
                        </a:rPr>
                        <a:t>pax</a:t>
                      </a:r>
                      <a:endParaRPr lang="en-US" sz="1300" b="0" i="0" u="none" strike="noStrike" dirty="0">
                        <a:solidFill>
                          <a:srgbClr val="000000"/>
                        </a:solidFill>
                        <a:latin typeface="Arial" pitchFamily="34" charset="0"/>
                        <a:cs typeface="Arial"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fontAlgn="b"/>
                      <a:r>
                        <a:rPr lang="en-US" sz="1300" b="0" i="0" u="none" strike="noStrike" dirty="0">
                          <a:solidFill>
                            <a:srgbClr val="000000"/>
                          </a:solidFill>
                          <a:latin typeface="Arial" pitchFamily="34" charset="0"/>
                          <a:cs typeface="Arial" pitchFamily="34" charset="0"/>
                        </a:rPr>
                        <a:t>12,000.00</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fontAlgn="b"/>
                      <a:r>
                        <a:rPr lang="en-US" sz="1300" b="0" i="0" u="none" strike="noStrike" dirty="0" smtClean="0">
                          <a:solidFill>
                            <a:srgbClr val="000000"/>
                          </a:solidFill>
                          <a:latin typeface="Arial" pitchFamily="34" charset="0"/>
                          <a:cs typeface="Arial" pitchFamily="34" charset="0"/>
                        </a:rPr>
                        <a:t>17,000.00</a:t>
                      </a:r>
                      <a:endParaRPr lang="en-US" sz="1300" b="0" i="0" u="none" strike="noStrike" dirty="0">
                        <a:solidFill>
                          <a:srgbClr val="000000"/>
                        </a:solidFill>
                        <a:latin typeface="Arial" pitchFamily="34" charset="0"/>
                        <a:cs typeface="Arial"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1">
                        <a:lumMod val="20000"/>
                        <a:lumOff val="80000"/>
                      </a:schemeClr>
                    </a:solidFill>
                  </a:tcPr>
                </a:tc>
              </a:tr>
              <a:tr h="228600">
                <a:tc>
                  <a:txBody>
                    <a:bodyPr/>
                    <a:lstStyle/>
                    <a:p>
                      <a:pPr algn="l" fontAlgn="b"/>
                      <a:r>
                        <a:rPr lang="en-US" sz="1400" b="0" i="0" u="none" strike="noStrike" dirty="0" err="1" smtClean="0">
                          <a:solidFill>
                            <a:srgbClr val="000000"/>
                          </a:solidFill>
                          <a:latin typeface="Arial" pitchFamily="34" charset="0"/>
                          <a:cs typeface="Arial" pitchFamily="34" charset="0"/>
                        </a:rPr>
                        <a:t>Balesin</a:t>
                      </a:r>
                      <a:r>
                        <a:rPr lang="en-US" sz="1400" b="0" i="0" u="none" strike="noStrike" dirty="0" smtClean="0">
                          <a:solidFill>
                            <a:srgbClr val="000000"/>
                          </a:solidFill>
                          <a:latin typeface="Arial" pitchFamily="34" charset="0"/>
                          <a:cs typeface="Arial" pitchFamily="34" charset="0"/>
                        </a:rPr>
                        <a:t> Room</a:t>
                      </a:r>
                      <a:endParaRPr lang="en-US" sz="1400" b="0" i="0" u="none" strike="noStrike" dirty="0">
                        <a:solidFill>
                          <a:srgbClr val="000000"/>
                        </a:solidFill>
                        <a:latin typeface="Arial" pitchFamily="34" charset="0"/>
                        <a:cs typeface="Arial"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1">
                        <a:lumMod val="40000"/>
                        <a:lumOff val="60000"/>
                      </a:schemeClr>
                    </a:solidFill>
                  </a:tcPr>
                </a:tc>
                <a:tc>
                  <a:txBody>
                    <a:bodyPr/>
                    <a:lstStyle/>
                    <a:p>
                      <a:pPr algn="ctr" fontAlgn="b"/>
                      <a:r>
                        <a:rPr lang="en-US" sz="1300" b="0" i="0" u="none" strike="noStrike" dirty="0">
                          <a:solidFill>
                            <a:srgbClr val="000000"/>
                          </a:solidFill>
                          <a:latin typeface="Arial" pitchFamily="34" charset="0"/>
                          <a:cs typeface="Arial" pitchFamily="34" charset="0"/>
                        </a:rPr>
                        <a:t>125 </a:t>
                      </a:r>
                      <a:r>
                        <a:rPr lang="en-US" sz="1300" b="0" i="0" u="none" strike="noStrike" dirty="0" err="1">
                          <a:solidFill>
                            <a:srgbClr val="000000"/>
                          </a:solidFill>
                          <a:latin typeface="Arial" pitchFamily="34" charset="0"/>
                          <a:cs typeface="Arial" pitchFamily="34" charset="0"/>
                        </a:rPr>
                        <a:t>sqm</a:t>
                      </a:r>
                      <a:endParaRPr lang="en-US" sz="1300" b="0" i="0" u="none" strike="noStrike" dirty="0">
                        <a:solidFill>
                          <a:srgbClr val="000000"/>
                        </a:solidFill>
                        <a:latin typeface="Arial" pitchFamily="34" charset="0"/>
                        <a:cs typeface="Arial"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1">
                        <a:lumMod val="40000"/>
                        <a:lumOff val="60000"/>
                      </a:schemeClr>
                    </a:solidFill>
                  </a:tcPr>
                </a:tc>
                <a:tc>
                  <a:txBody>
                    <a:bodyPr/>
                    <a:lstStyle/>
                    <a:p>
                      <a:pPr algn="ctr" fontAlgn="b"/>
                      <a:r>
                        <a:rPr lang="en-US" sz="1300" b="0" i="0" u="none" strike="noStrike" dirty="0">
                          <a:solidFill>
                            <a:srgbClr val="000000"/>
                          </a:solidFill>
                          <a:latin typeface="Arial" pitchFamily="34" charset="0"/>
                          <a:cs typeface="Arial" pitchFamily="34" charset="0"/>
                        </a:rPr>
                        <a:t>70 </a:t>
                      </a:r>
                      <a:r>
                        <a:rPr lang="en-US" sz="1300" b="0" i="0" u="none" strike="noStrike" dirty="0" err="1">
                          <a:solidFill>
                            <a:srgbClr val="000000"/>
                          </a:solidFill>
                          <a:latin typeface="Arial" pitchFamily="34" charset="0"/>
                          <a:cs typeface="Arial" pitchFamily="34" charset="0"/>
                        </a:rPr>
                        <a:t>pax</a:t>
                      </a:r>
                      <a:endParaRPr lang="en-US" sz="1300" b="0" i="0" u="none" strike="noStrike" dirty="0">
                        <a:solidFill>
                          <a:srgbClr val="000000"/>
                        </a:solidFill>
                        <a:latin typeface="Arial" pitchFamily="34" charset="0"/>
                        <a:cs typeface="Arial"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1">
                        <a:lumMod val="40000"/>
                        <a:lumOff val="60000"/>
                      </a:schemeClr>
                    </a:solidFill>
                  </a:tcPr>
                </a:tc>
                <a:tc>
                  <a:txBody>
                    <a:bodyPr/>
                    <a:lstStyle/>
                    <a:p>
                      <a:pPr algn="ctr" fontAlgn="b"/>
                      <a:r>
                        <a:rPr lang="en-US" sz="1300" b="0" i="0" u="none" strike="noStrike" dirty="0">
                          <a:solidFill>
                            <a:srgbClr val="000000"/>
                          </a:solidFill>
                          <a:latin typeface="Arial" pitchFamily="34" charset="0"/>
                          <a:cs typeface="Arial" pitchFamily="34" charset="0"/>
                        </a:rPr>
                        <a:t>60 </a:t>
                      </a:r>
                      <a:r>
                        <a:rPr lang="en-US" sz="1300" b="0" i="0" u="none" strike="noStrike" dirty="0" err="1">
                          <a:solidFill>
                            <a:srgbClr val="000000"/>
                          </a:solidFill>
                          <a:latin typeface="Arial" pitchFamily="34" charset="0"/>
                          <a:cs typeface="Arial" pitchFamily="34" charset="0"/>
                        </a:rPr>
                        <a:t>pax</a:t>
                      </a:r>
                      <a:endParaRPr lang="en-US" sz="1300" b="0" i="0" u="none" strike="noStrike" dirty="0">
                        <a:solidFill>
                          <a:srgbClr val="000000"/>
                        </a:solidFill>
                        <a:latin typeface="Arial" pitchFamily="34" charset="0"/>
                        <a:cs typeface="Arial"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1">
                        <a:lumMod val="40000"/>
                        <a:lumOff val="60000"/>
                      </a:schemeClr>
                    </a:solidFill>
                  </a:tcPr>
                </a:tc>
                <a:tc>
                  <a:txBody>
                    <a:bodyPr/>
                    <a:lstStyle/>
                    <a:p>
                      <a:pPr algn="ctr" fontAlgn="b"/>
                      <a:r>
                        <a:rPr lang="en-US" sz="1300" b="0" i="0" u="none" strike="noStrike" dirty="0">
                          <a:solidFill>
                            <a:srgbClr val="000000"/>
                          </a:solidFill>
                          <a:latin typeface="Arial" pitchFamily="34" charset="0"/>
                          <a:cs typeface="Arial" pitchFamily="34" charset="0"/>
                        </a:rPr>
                        <a:t>17,000.00</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1">
                        <a:lumMod val="40000"/>
                        <a:lumOff val="60000"/>
                      </a:schemeClr>
                    </a:solidFill>
                  </a:tcPr>
                </a:tc>
                <a:tc>
                  <a:txBody>
                    <a:bodyPr/>
                    <a:lstStyle/>
                    <a:p>
                      <a:pPr algn="ctr" fontAlgn="b"/>
                      <a:r>
                        <a:rPr lang="en-US" sz="1300" b="0" i="0" u="none" strike="noStrike" dirty="0" smtClean="0">
                          <a:solidFill>
                            <a:srgbClr val="000000"/>
                          </a:solidFill>
                          <a:latin typeface="Arial" pitchFamily="34" charset="0"/>
                          <a:cs typeface="Arial" pitchFamily="34" charset="0"/>
                        </a:rPr>
                        <a:t>22,000.00</a:t>
                      </a:r>
                      <a:endParaRPr lang="en-US" sz="1300" b="0" i="0" u="none" strike="noStrike" dirty="0">
                        <a:solidFill>
                          <a:srgbClr val="000000"/>
                        </a:solidFill>
                        <a:latin typeface="Arial" pitchFamily="34" charset="0"/>
                        <a:cs typeface="Arial"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1">
                        <a:lumMod val="40000"/>
                        <a:lumOff val="60000"/>
                      </a:schemeClr>
                    </a:solidFill>
                  </a:tcPr>
                </a:tc>
              </a:tr>
              <a:tr h="152400">
                <a:tc>
                  <a:txBody>
                    <a:bodyPr/>
                    <a:lstStyle/>
                    <a:p>
                      <a:pPr algn="l" fontAlgn="b"/>
                      <a:r>
                        <a:rPr lang="en-US" sz="1400" b="0" i="0" u="none" strike="noStrike" dirty="0" err="1">
                          <a:solidFill>
                            <a:srgbClr val="000000"/>
                          </a:solidFill>
                          <a:latin typeface="Arial" pitchFamily="34" charset="0"/>
                          <a:cs typeface="Arial" pitchFamily="34" charset="0"/>
                        </a:rPr>
                        <a:t>Boracay</a:t>
                      </a:r>
                      <a:r>
                        <a:rPr lang="en-US" sz="1400" b="0" i="0" u="none" strike="noStrike" dirty="0">
                          <a:solidFill>
                            <a:srgbClr val="000000"/>
                          </a:solidFill>
                          <a:latin typeface="Arial" pitchFamily="34" charset="0"/>
                          <a:cs typeface="Arial" pitchFamily="34" charset="0"/>
                        </a:rPr>
                        <a:t> &amp; </a:t>
                      </a:r>
                      <a:r>
                        <a:rPr lang="en-US" sz="1400" b="0" i="0" u="none" strike="noStrike" dirty="0" err="1" smtClean="0">
                          <a:solidFill>
                            <a:srgbClr val="000000"/>
                          </a:solidFill>
                          <a:latin typeface="Arial" pitchFamily="34" charset="0"/>
                          <a:cs typeface="Arial" pitchFamily="34" charset="0"/>
                        </a:rPr>
                        <a:t>Balesin</a:t>
                      </a:r>
                      <a:r>
                        <a:rPr lang="en-US" sz="1400" b="0" i="0" u="none" strike="noStrike" dirty="0" smtClean="0">
                          <a:solidFill>
                            <a:srgbClr val="000000"/>
                          </a:solidFill>
                          <a:latin typeface="Arial" pitchFamily="34" charset="0"/>
                          <a:cs typeface="Arial" pitchFamily="34" charset="0"/>
                        </a:rPr>
                        <a:t> Rooms</a:t>
                      </a:r>
                      <a:endParaRPr lang="en-US" sz="1400" b="0" i="0" u="none" strike="noStrike" dirty="0">
                        <a:solidFill>
                          <a:srgbClr val="000000"/>
                        </a:solidFill>
                        <a:latin typeface="Arial" pitchFamily="34" charset="0"/>
                        <a:cs typeface="Arial"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fontAlgn="b"/>
                      <a:r>
                        <a:rPr lang="en-US" sz="1300" b="0" i="0" u="none" strike="noStrike" dirty="0">
                          <a:solidFill>
                            <a:srgbClr val="000000"/>
                          </a:solidFill>
                          <a:latin typeface="Arial" pitchFamily="34" charset="0"/>
                          <a:cs typeface="Arial" pitchFamily="34" charset="0"/>
                        </a:rPr>
                        <a:t>203 </a:t>
                      </a:r>
                      <a:r>
                        <a:rPr lang="en-US" sz="1300" b="0" i="0" u="none" strike="noStrike" dirty="0" err="1">
                          <a:solidFill>
                            <a:srgbClr val="000000"/>
                          </a:solidFill>
                          <a:latin typeface="Arial" pitchFamily="34" charset="0"/>
                          <a:cs typeface="Arial" pitchFamily="34" charset="0"/>
                        </a:rPr>
                        <a:t>sqm</a:t>
                      </a:r>
                      <a:endParaRPr lang="en-US" sz="1300" b="0" i="0" u="none" strike="noStrike" dirty="0">
                        <a:solidFill>
                          <a:srgbClr val="000000"/>
                        </a:solidFill>
                        <a:latin typeface="Arial" pitchFamily="34" charset="0"/>
                        <a:cs typeface="Arial"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fontAlgn="b"/>
                      <a:r>
                        <a:rPr lang="en-US" sz="1300" b="0" i="0" u="none" strike="noStrike" dirty="0">
                          <a:solidFill>
                            <a:srgbClr val="000000"/>
                          </a:solidFill>
                          <a:latin typeface="Arial" pitchFamily="34" charset="0"/>
                          <a:cs typeface="Arial" pitchFamily="34" charset="0"/>
                        </a:rPr>
                        <a:t>120 </a:t>
                      </a:r>
                      <a:r>
                        <a:rPr lang="en-US" sz="1300" b="0" i="0" u="none" strike="noStrike" dirty="0" err="1">
                          <a:solidFill>
                            <a:srgbClr val="000000"/>
                          </a:solidFill>
                          <a:latin typeface="Arial" pitchFamily="34" charset="0"/>
                          <a:cs typeface="Arial" pitchFamily="34" charset="0"/>
                        </a:rPr>
                        <a:t>pax</a:t>
                      </a:r>
                      <a:endParaRPr lang="en-US" sz="1300" b="0" i="0" u="none" strike="noStrike" dirty="0">
                        <a:solidFill>
                          <a:srgbClr val="000000"/>
                        </a:solidFill>
                        <a:latin typeface="Arial" pitchFamily="34" charset="0"/>
                        <a:cs typeface="Arial"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fontAlgn="b"/>
                      <a:r>
                        <a:rPr lang="en-US" sz="1300" b="0" i="0" u="none" strike="noStrike" dirty="0">
                          <a:solidFill>
                            <a:srgbClr val="000000"/>
                          </a:solidFill>
                          <a:latin typeface="Arial" pitchFamily="34" charset="0"/>
                          <a:cs typeface="Arial" pitchFamily="34" charset="0"/>
                        </a:rPr>
                        <a:t>100 </a:t>
                      </a:r>
                      <a:r>
                        <a:rPr lang="en-US" sz="1300" b="0" i="0" u="none" strike="noStrike" dirty="0" err="1">
                          <a:solidFill>
                            <a:srgbClr val="000000"/>
                          </a:solidFill>
                          <a:latin typeface="Arial" pitchFamily="34" charset="0"/>
                          <a:cs typeface="Arial" pitchFamily="34" charset="0"/>
                        </a:rPr>
                        <a:t>pax</a:t>
                      </a:r>
                      <a:endParaRPr lang="en-US" sz="1300" b="0" i="0" u="none" strike="noStrike" dirty="0">
                        <a:solidFill>
                          <a:srgbClr val="000000"/>
                        </a:solidFill>
                        <a:latin typeface="Arial" pitchFamily="34" charset="0"/>
                        <a:cs typeface="Arial"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fontAlgn="b"/>
                      <a:r>
                        <a:rPr lang="en-US" sz="1300" b="0" i="0" u="none" strike="noStrike" dirty="0">
                          <a:solidFill>
                            <a:srgbClr val="000000"/>
                          </a:solidFill>
                          <a:latin typeface="Arial" pitchFamily="34" charset="0"/>
                          <a:cs typeface="Arial" pitchFamily="34" charset="0"/>
                        </a:rPr>
                        <a:t>22,000.00</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fontAlgn="b"/>
                      <a:r>
                        <a:rPr lang="en-US" sz="1300" b="0" i="0" u="none" strike="noStrike" dirty="0" smtClean="0">
                          <a:solidFill>
                            <a:srgbClr val="000000"/>
                          </a:solidFill>
                          <a:latin typeface="Arial" pitchFamily="34" charset="0"/>
                          <a:cs typeface="Arial" pitchFamily="34" charset="0"/>
                        </a:rPr>
                        <a:t>28,000.00</a:t>
                      </a:r>
                      <a:endParaRPr lang="en-US" sz="1300" b="0" i="0" u="none" strike="noStrike" dirty="0">
                        <a:solidFill>
                          <a:srgbClr val="000000"/>
                        </a:solidFill>
                        <a:latin typeface="Arial" pitchFamily="34" charset="0"/>
                        <a:cs typeface="Arial"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1">
                        <a:lumMod val="20000"/>
                        <a:lumOff val="80000"/>
                      </a:schemeClr>
                    </a:solidFill>
                  </a:tcPr>
                </a:tc>
              </a:tr>
            </a:tbl>
          </a:graphicData>
        </a:graphic>
      </p:graphicFrame>
      <p:sp>
        <p:nvSpPr>
          <p:cNvPr id="6" name="Title 1"/>
          <p:cNvSpPr txBox="1">
            <a:spLocks/>
          </p:cNvSpPr>
          <p:nvPr/>
        </p:nvSpPr>
        <p:spPr>
          <a:xfrm>
            <a:off x="381000" y="3790950"/>
            <a:ext cx="8229600" cy="762000"/>
          </a:xfrm>
          <a:prstGeom prst="rect">
            <a:avLst/>
          </a:prstGeom>
        </p:spPr>
        <p:txBody>
          <a:bodyPr vert="horz" lIns="91440" tIns="45720" rIns="91440" bIns="45720" rtlCol="0" anchor="ctr">
            <a:normAutofit fontScale="40000" lnSpcReduction="20000"/>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PH" sz="3600" b="1" i="0" u="none" strike="noStrike" kern="1200" cap="none" spc="0" normalizeH="0" baseline="0" noProof="0" dirty="0" smtClean="0">
                <a:ln>
                  <a:noFill/>
                </a:ln>
                <a:solidFill>
                  <a:schemeClr val="tx1"/>
                </a:solidFill>
                <a:effectLst/>
                <a:uLnTx/>
                <a:uFillTx/>
                <a:latin typeface="+mj-lt"/>
                <a:ea typeface="+mj-ea"/>
                <a:cs typeface="+mj-cs"/>
              </a:rPr>
              <a:t>Important Provisions:</a:t>
            </a:r>
            <a:endParaRPr lang="en-PH" sz="3600" b="1" dirty="0">
              <a:latin typeface="+mj-lt"/>
              <a:ea typeface="+mj-ea"/>
              <a:cs typeface="+mj-cs"/>
            </a:endParaRPr>
          </a:p>
          <a:p>
            <a:pPr marL="0" marR="0" lvl="0" indent="0" defTabSz="914400" rtl="0" eaLnBrk="1" fontAlgn="auto" latinLnBrk="0" hangingPunct="1">
              <a:lnSpc>
                <a:spcPct val="100000"/>
              </a:lnSpc>
              <a:spcBef>
                <a:spcPct val="0"/>
              </a:spcBef>
              <a:spcAft>
                <a:spcPts val="0"/>
              </a:spcAft>
              <a:buClrTx/>
              <a:buSzTx/>
              <a:buFont typeface="Arial" pitchFamily="34" charset="0"/>
              <a:buChar char="•"/>
              <a:tabLst/>
              <a:defRPr/>
            </a:pPr>
            <a:r>
              <a:rPr lang="en-PH" sz="3600" dirty="0" smtClean="0">
                <a:latin typeface="+mj-lt"/>
                <a:ea typeface="+mj-ea"/>
                <a:cs typeface="+mj-cs"/>
              </a:rPr>
              <a:t>Caterer &amp; Sound System Arrangements: For client’s account and direct coordination (NO CORKAGE FEE)</a:t>
            </a:r>
          </a:p>
          <a:p>
            <a:pPr marL="0" marR="0" lvl="0" indent="0" defTabSz="914400" rtl="0" eaLnBrk="1" fontAlgn="auto" latinLnBrk="0" hangingPunct="1">
              <a:lnSpc>
                <a:spcPct val="100000"/>
              </a:lnSpc>
              <a:spcBef>
                <a:spcPct val="0"/>
              </a:spcBef>
              <a:spcAft>
                <a:spcPts val="0"/>
              </a:spcAft>
              <a:buClrTx/>
              <a:buSzTx/>
              <a:buFont typeface="Arial" pitchFamily="34" charset="0"/>
              <a:buChar char="•"/>
              <a:tabLst/>
              <a:defRPr/>
            </a:pPr>
            <a:r>
              <a:rPr lang="en-PH" sz="3600" dirty="0" smtClean="0">
                <a:latin typeface="+mj-lt"/>
                <a:ea typeface="+mj-ea"/>
                <a:cs typeface="+mj-cs"/>
              </a:rPr>
              <a:t>All rates are subject to 12% Value Added Tax (VAT)</a:t>
            </a:r>
          </a:p>
        </p:txBody>
      </p:sp>
      <p:graphicFrame>
        <p:nvGraphicFramePr>
          <p:cNvPr id="7" name="Table 6"/>
          <p:cNvGraphicFramePr>
            <a:graphicFrameLocks noGrp="1"/>
          </p:cNvGraphicFramePr>
          <p:nvPr/>
        </p:nvGraphicFramePr>
        <p:xfrm>
          <a:off x="457200" y="2495550"/>
          <a:ext cx="4724400" cy="1267052"/>
        </p:xfrm>
        <a:graphic>
          <a:graphicData uri="http://schemas.openxmlformats.org/drawingml/2006/table">
            <a:tbl>
              <a:tblPr>
                <a:effectLst>
                  <a:outerShdw blurRad="50800" dist="88900" algn="l" rotWithShape="0">
                    <a:prstClr val="black">
                      <a:alpha val="40000"/>
                    </a:prstClr>
                  </a:outerShdw>
                </a:effectLst>
              </a:tblPr>
              <a:tblGrid>
                <a:gridCol w="2590800"/>
                <a:gridCol w="2133600"/>
              </a:tblGrid>
              <a:tr h="290236">
                <a:tc>
                  <a:txBody>
                    <a:bodyPr/>
                    <a:lstStyle/>
                    <a:p>
                      <a:pPr algn="ctr" fontAlgn="ctr"/>
                      <a:r>
                        <a:rPr lang="en-US" sz="1400" b="1" i="0" u="none" strike="noStrike" dirty="0">
                          <a:solidFill>
                            <a:srgbClr val="FFFFFF"/>
                          </a:solidFill>
                          <a:latin typeface="Arial" pitchFamily="34" charset="0"/>
                          <a:cs typeface="Arial" pitchFamily="34" charset="0"/>
                        </a:rPr>
                        <a:t>Other Charges (</a:t>
                      </a:r>
                      <a:r>
                        <a:rPr lang="en-US" sz="1400" b="1" i="0" u="none" strike="noStrike" dirty="0" smtClean="0">
                          <a:solidFill>
                            <a:srgbClr val="FFFFFF"/>
                          </a:solidFill>
                          <a:latin typeface="Arial" pitchFamily="34" charset="0"/>
                          <a:cs typeface="Arial" pitchFamily="34" charset="0"/>
                        </a:rPr>
                        <a:t>Optional)</a:t>
                      </a:r>
                      <a:endParaRPr lang="en-US" sz="1400" b="1" i="0" u="none" strike="noStrike" dirty="0">
                        <a:solidFill>
                          <a:srgbClr val="FFFFFF"/>
                        </a:solidFill>
                        <a:latin typeface="Arial" pitchFamily="34" charset="0"/>
                        <a:cs typeface="Arial" pitchFamily="34" charset="0"/>
                      </a:endParaRPr>
                    </a:p>
                  </a:txBody>
                  <a:tcPr marL="15604" marR="15604" marT="15604"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38ED5"/>
                    </a:solidFill>
                  </a:tcPr>
                </a:tc>
                <a:tc>
                  <a:txBody>
                    <a:bodyPr/>
                    <a:lstStyle/>
                    <a:p>
                      <a:pPr algn="ctr" fontAlgn="ctr"/>
                      <a:r>
                        <a:rPr lang="en-US" sz="1400" b="1" i="0" u="none" strike="noStrike" dirty="0">
                          <a:solidFill>
                            <a:srgbClr val="FFFFFF"/>
                          </a:solidFill>
                          <a:latin typeface="Arial" pitchFamily="34" charset="0"/>
                          <a:cs typeface="Arial" pitchFamily="34" charset="0"/>
                        </a:rPr>
                        <a:t>Amount</a:t>
                      </a:r>
                    </a:p>
                  </a:txBody>
                  <a:tcPr marL="15604" marR="15604" marT="15604"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38ED5"/>
                    </a:solidFill>
                  </a:tcPr>
                </a:tc>
              </a:tr>
              <a:tr h="243164">
                <a:tc>
                  <a:txBody>
                    <a:bodyPr/>
                    <a:lstStyle/>
                    <a:p>
                      <a:pPr algn="l" fontAlgn="b"/>
                      <a:r>
                        <a:rPr lang="en-US" sz="1500" b="0" i="0" u="none" strike="noStrike" dirty="0">
                          <a:solidFill>
                            <a:srgbClr val="000000"/>
                          </a:solidFill>
                          <a:latin typeface="Calibri"/>
                        </a:rPr>
                        <a:t>LCD Projector</a:t>
                      </a:r>
                    </a:p>
                  </a:txBody>
                  <a:tcPr marL="15604" marR="15604" marT="1560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fontAlgn="b"/>
                      <a:r>
                        <a:rPr lang="en-US" sz="1300" b="0" i="0" u="none" strike="noStrike" dirty="0" smtClean="0">
                          <a:solidFill>
                            <a:srgbClr val="000000"/>
                          </a:solidFill>
                          <a:latin typeface="Arial" pitchFamily="34" charset="0"/>
                          <a:cs typeface="Arial" pitchFamily="34" charset="0"/>
                        </a:rPr>
                        <a:t>Php2,500.00</a:t>
                      </a:r>
                      <a:endParaRPr lang="en-US" sz="1300" b="0" i="0" u="none" strike="noStrike" dirty="0">
                        <a:solidFill>
                          <a:srgbClr val="000000"/>
                        </a:solidFill>
                        <a:latin typeface="Arial" pitchFamily="34" charset="0"/>
                        <a:cs typeface="Arial" pitchFamily="34" charset="0"/>
                      </a:endParaRPr>
                    </a:p>
                  </a:txBody>
                  <a:tcPr marL="15604" marR="15604" marT="1560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1">
                        <a:lumMod val="20000"/>
                        <a:lumOff val="80000"/>
                      </a:schemeClr>
                    </a:solidFill>
                  </a:tcPr>
                </a:tc>
              </a:tr>
              <a:tr h="227560">
                <a:tc>
                  <a:txBody>
                    <a:bodyPr/>
                    <a:lstStyle/>
                    <a:p>
                      <a:pPr algn="l" fontAlgn="b"/>
                      <a:r>
                        <a:rPr lang="en-US" sz="1500" b="0" i="0" u="none" strike="noStrike" dirty="0">
                          <a:solidFill>
                            <a:srgbClr val="000000"/>
                          </a:solidFill>
                          <a:latin typeface="Calibri"/>
                        </a:rPr>
                        <a:t>Basic Sounds System</a:t>
                      </a:r>
                    </a:p>
                  </a:txBody>
                  <a:tcPr marL="15604" marR="15604" marT="1560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1">
                        <a:lumMod val="40000"/>
                        <a:lumOff val="60000"/>
                      </a:schemeClr>
                    </a:solidFill>
                  </a:tcPr>
                </a:tc>
                <a:tc>
                  <a:txBody>
                    <a:bodyPr/>
                    <a:lstStyle/>
                    <a:p>
                      <a:pPr algn="ctr" fontAlgn="b"/>
                      <a:r>
                        <a:rPr lang="en-US" sz="1300" b="0" i="0" u="none" strike="noStrike" dirty="0" smtClean="0">
                          <a:solidFill>
                            <a:srgbClr val="000000"/>
                          </a:solidFill>
                          <a:latin typeface="Arial" pitchFamily="34" charset="0"/>
                          <a:cs typeface="Arial" pitchFamily="34" charset="0"/>
                        </a:rPr>
                        <a:t>Php3,000.00</a:t>
                      </a:r>
                      <a:endParaRPr lang="en-US" sz="1300" b="0" i="0" u="none" strike="noStrike" dirty="0">
                        <a:solidFill>
                          <a:srgbClr val="000000"/>
                        </a:solidFill>
                        <a:latin typeface="Arial" pitchFamily="34" charset="0"/>
                        <a:cs typeface="Arial" pitchFamily="34" charset="0"/>
                      </a:endParaRPr>
                    </a:p>
                  </a:txBody>
                  <a:tcPr marL="15604" marR="15604" marT="1560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1">
                        <a:lumMod val="40000"/>
                        <a:lumOff val="60000"/>
                      </a:schemeClr>
                    </a:solidFill>
                  </a:tcPr>
                </a:tc>
              </a:tr>
              <a:tr h="211956">
                <a:tc>
                  <a:txBody>
                    <a:bodyPr/>
                    <a:lstStyle/>
                    <a:p>
                      <a:pPr algn="l" fontAlgn="b"/>
                      <a:r>
                        <a:rPr lang="en-US" sz="1500" b="0" i="0" u="none" strike="noStrike" dirty="0" smtClean="0">
                          <a:solidFill>
                            <a:srgbClr val="000000"/>
                          </a:solidFill>
                          <a:latin typeface="Calibri"/>
                        </a:rPr>
                        <a:t>Private Room/Lounge</a:t>
                      </a:r>
                      <a:r>
                        <a:rPr lang="en-US" sz="1500" b="0" i="0" u="none" strike="noStrike" baseline="0" dirty="0" smtClean="0">
                          <a:solidFill>
                            <a:srgbClr val="000000"/>
                          </a:solidFill>
                          <a:latin typeface="Calibri"/>
                        </a:rPr>
                        <a:t> Area</a:t>
                      </a:r>
                      <a:endParaRPr lang="en-US" sz="1500" b="0" i="0" u="none" strike="noStrike" dirty="0">
                        <a:solidFill>
                          <a:srgbClr val="000000"/>
                        </a:solidFill>
                        <a:latin typeface="Calibri"/>
                      </a:endParaRPr>
                    </a:p>
                  </a:txBody>
                  <a:tcPr marL="15604" marR="15604" marT="1560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fontAlgn="b"/>
                      <a:r>
                        <a:rPr lang="en-US" sz="1300" b="0" i="0" u="none" strike="noStrike" dirty="0" smtClean="0">
                          <a:solidFill>
                            <a:srgbClr val="000000"/>
                          </a:solidFill>
                          <a:latin typeface="Arial" pitchFamily="34" charset="0"/>
                          <a:cs typeface="Arial" pitchFamily="34" charset="0"/>
                        </a:rPr>
                        <a:t>Php5,000.00</a:t>
                      </a:r>
                      <a:endParaRPr lang="en-US" sz="1300" b="0" i="0" u="none" strike="noStrike" dirty="0">
                        <a:solidFill>
                          <a:srgbClr val="000000"/>
                        </a:solidFill>
                        <a:latin typeface="Arial" pitchFamily="34" charset="0"/>
                        <a:cs typeface="Arial" pitchFamily="34" charset="0"/>
                      </a:endParaRPr>
                    </a:p>
                  </a:txBody>
                  <a:tcPr marL="15604" marR="15604" marT="1560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1">
                        <a:lumMod val="20000"/>
                        <a:lumOff val="80000"/>
                      </a:schemeClr>
                    </a:solidFill>
                  </a:tcPr>
                </a:tc>
              </a:tr>
              <a:tr h="211956">
                <a:tc>
                  <a:txBody>
                    <a:bodyPr/>
                    <a:lstStyle/>
                    <a:p>
                      <a:pPr algn="l" fontAlgn="b"/>
                      <a:r>
                        <a:rPr lang="en-US" sz="1500" b="0" i="0" u="none" strike="noStrike" dirty="0" smtClean="0">
                          <a:solidFill>
                            <a:srgbClr val="000000"/>
                          </a:solidFill>
                          <a:latin typeface="Calibri"/>
                        </a:rPr>
                        <a:t>Additional</a:t>
                      </a:r>
                      <a:r>
                        <a:rPr lang="en-US" sz="1500" b="0" i="0" u="none" strike="noStrike" baseline="0" dirty="0" smtClean="0">
                          <a:solidFill>
                            <a:srgbClr val="000000"/>
                          </a:solidFill>
                          <a:latin typeface="Calibri"/>
                        </a:rPr>
                        <a:t> Hour(s)</a:t>
                      </a:r>
                      <a:endParaRPr lang="en-US" sz="1500" b="0" i="0" u="none" strike="noStrike" dirty="0">
                        <a:solidFill>
                          <a:srgbClr val="000000"/>
                        </a:solidFill>
                        <a:latin typeface="Calibri"/>
                      </a:endParaRPr>
                    </a:p>
                  </a:txBody>
                  <a:tcPr marL="15604" marR="15604" marT="1560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1">
                        <a:lumMod val="40000"/>
                        <a:lumOff val="60000"/>
                      </a:schemeClr>
                    </a:solidFill>
                  </a:tcPr>
                </a:tc>
                <a:tc>
                  <a:txBody>
                    <a:bodyPr/>
                    <a:lstStyle/>
                    <a:p>
                      <a:pPr algn="ctr" fontAlgn="b"/>
                      <a:r>
                        <a:rPr lang="en-US" sz="1300" b="0" i="0" u="none" strike="noStrike" dirty="0" smtClean="0">
                          <a:solidFill>
                            <a:srgbClr val="000000"/>
                          </a:solidFill>
                          <a:latin typeface="Arial" pitchFamily="34" charset="0"/>
                          <a:cs typeface="Arial" pitchFamily="34" charset="0"/>
                        </a:rPr>
                        <a:t>Php2,500.00/Hour</a:t>
                      </a:r>
                      <a:endParaRPr lang="en-US" sz="1300" b="0" i="0" u="none" strike="noStrike" dirty="0">
                        <a:solidFill>
                          <a:srgbClr val="000000"/>
                        </a:solidFill>
                        <a:latin typeface="Arial" pitchFamily="34" charset="0"/>
                        <a:cs typeface="Arial" pitchFamily="34" charset="0"/>
                      </a:endParaRPr>
                    </a:p>
                  </a:txBody>
                  <a:tcPr marL="15604" marR="15604" marT="1560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1">
                        <a:lumMod val="40000"/>
                        <a:lumOff val="60000"/>
                      </a:schemeClr>
                    </a:solidFill>
                  </a:tcPr>
                </a:tc>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lit1.jpg"/>
          <p:cNvPicPr>
            <a:picLocks noChangeAspect="1"/>
          </p:cNvPicPr>
          <p:nvPr/>
        </p:nvPicPr>
        <p:blipFill>
          <a:blip r:embed="rId2" cstate="print"/>
          <a:stretch>
            <a:fillRect/>
          </a:stretch>
        </p:blipFill>
        <p:spPr>
          <a:xfrm rot="21252660">
            <a:off x="438864" y="1213039"/>
            <a:ext cx="3352800" cy="2229255"/>
          </a:xfrm>
          <a:prstGeom prst="rect">
            <a:avLst/>
          </a:prstGeom>
          <a:effectLst>
            <a:outerShdw blurRad="50800" dist="38100" dir="2700000" algn="tl" rotWithShape="0">
              <a:prstClr val="black">
                <a:alpha val="40000"/>
              </a:prstClr>
            </a:outerShdw>
          </a:effectLst>
        </p:spPr>
      </p:pic>
      <p:sp>
        <p:nvSpPr>
          <p:cNvPr id="2" name="Title 1"/>
          <p:cNvSpPr>
            <a:spLocks noGrp="1"/>
          </p:cNvSpPr>
          <p:nvPr>
            <p:ph type="title"/>
          </p:nvPr>
        </p:nvSpPr>
        <p:spPr/>
        <p:txBody>
          <a:bodyPr/>
          <a:lstStyle/>
          <a:p>
            <a:r>
              <a:rPr lang="en-PH" b="1" dirty="0" smtClean="0"/>
              <a:t>Photos</a:t>
            </a:r>
            <a:endParaRPr lang="en-PH" b="1" dirty="0"/>
          </a:p>
        </p:txBody>
      </p:sp>
      <p:pic>
        <p:nvPicPr>
          <p:cNvPr id="1027" name="Picture 3"/>
          <p:cNvPicPr>
            <a:picLocks noChangeAspect="1" noChangeArrowheads="1"/>
          </p:cNvPicPr>
          <p:nvPr/>
        </p:nvPicPr>
        <p:blipFill>
          <a:blip r:embed="rId3" cstate="print"/>
          <a:stretch>
            <a:fillRect/>
          </a:stretch>
        </p:blipFill>
        <p:spPr bwMode="auto">
          <a:xfrm rot="237514">
            <a:off x="5559349" y="1160820"/>
            <a:ext cx="3352801" cy="2229255"/>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6" name="Picture 5" descr="IMG_2330.JPG"/>
          <p:cNvPicPr>
            <a:picLocks noChangeAspect="1"/>
          </p:cNvPicPr>
          <p:nvPr/>
        </p:nvPicPr>
        <p:blipFill>
          <a:blip r:embed="rId4" cstate="print"/>
          <a:stretch>
            <a:fillRect/>
          </a:stretch>
        </p:blipFill>
        <p:spPr>
          <a:xfrm>
            <a:off x="3429000" y="1073151"/>
            <a:ext cx="2438400" cy="3251199"/>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PH" b="1" dirty="0" smtClean="0"/>
              <a:t>Photos</a:t>
            </a:r>
            <a:endParaRPr lang="en-PH" b="1" dirty="0"/>
          </a:p>
        </p:txBody>
      </p:sp>
      <p:pic>
        <p:nvPicPr>
          <p:cNvPr id="1027" name="Picture 3"/>
          <p:cNvPicPr>
            <a:picLocks noChangeAspect="1" noChangeArrowheads="1"/>
          </p:cNvPicPr>
          <p:nvPr/>
        </p:nvPicPr>
        <p:blipFill>
          <a:blip r:embed="rId2" cstate="print"/>
          <a:stretch>
            <a:fillRect/>
          </a:stretch>
        </p:blipFill>
        <p:spPr bwMode="auto">
          <a:xfrm rot="237514">
            <a:off x="5571830" y="969889"/>
            <a:ext cx="3352800" cy="2514600"/>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6" name="Picture 5" descr="IMG_2330.JPG"/>
          <p:cNvPicPr>
            <a:picLocks noChangeAspect="1"/>
          </p:cNvPicPr>
          <p:nvPr/>
        </p:nvPicPr>
        <p:blipFill>
          <a:blip r:embed="rId3" cstate="print"/>
          <a:stretch>
            <a:fillRect/>
          </a:stretch>
        </p:blipFill>
        <p:spPr>
          <a:xfrm rot="21192186">
            <a:off x="294253" y="1152268"/>
            <a:ext cx="3352732" cy="2235155"/>
          </a:xfrm>
          <a:prstGeom prst="rect">
            <a:avLst/>
          </a:prstGeom>
        </p:spPr>
      </p:pic>
      <p:pic>
        <p:nvPicPr>
          <p:cNvPr id="5" name="Picture 4" descr="backlit1.jpg"/>
          <p:cNvPicPr>
            <a:picLocks noChangeAspect="1"/>
          </p:cNvPicPr>
          <p:nvPr/>
        </p:nvPicPr>
        <p:blipFill>
          <a:blip r:embed="rId4" cstate="print"/>
          <a:stretch>
            <a:fillRect/>
          </a:stretch>
        </p:blipFill>
        <p:spPr>
          <a:xfrm>
            <a:off x="2819400" y="1809750"/>
            <a:ext cx="3352800" cy="2514600"/>
          </a:xfrm>
          <a:prstGeom prst="rect">
            <a:avLst/>
          </a:prstGeom>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PH" b="1" dirty="0" smtClean="0"/>
              <a:t>Bali &amp; Baguio Function Rooms</a:t>
            </a:r>
            <a:br>
              <a:rPr lang="en-PH" b="1" dirty="0" smtClean="0"/>
            </a:br>
            <a:r>
              <a:rPr lang="en-PH" sz="2700" b="1" dirty="0" smtClean="0"/>
              <a:t>Features and Amenities</a:t>
            </a:r>
            <a:endParaRPr lang="en-PH" b="1" dirty="0"/>
          </a:p>
        </p:txBody>
      </p:sp>
      <p:sp>
        <p:nvSpPr>
          <p:cNvPr id="3" name="Content Placeholder 2"/>
          <p:cNvSpPr>
            <a:spLocks noGrp="1"/>
          </p:cNvSpPr>
          <p:nvPr>
            <p:ph idx="1"/>
          </p:nvPr>
        </p:nvSpPr>
        <p:spPr>
          <a:xfrm>
            <a:off x="457200" y="1123950"/>
            <a:ext cx="8229600" cy="3699273"/>
          </a:xfrm>
        </p:spPr>
        <p:txBody>
          <a:bodyPr numCol="1">
            <a:noAutofit/>
          </a:bodyPr>
          <a:lstStyle/>
          <a:p>
            <a:pPr lvl="0" hangingPunct="0"/>
            <a:r>
              <a:rPr lang="en-US" sz="1400" dirty="0" smtClean="0">
                <a:latin typeface="Arial" pitchFamily="34" charset="0"/>
                <a:cs typeface="Arial" pitchFamily="34" charset="0"/>
              </a:rPr>
              <a:t>Fully Air conditioned</a:t>
            </a:r>
          </a:p>
          <a:p>
            <a:pPr lvl="0" hangingPunct="0"/>
            <a:r>
              <a:rPr lang="en-US" sz="1400" dirty="0" smtClean="0">
                <a:latin typeface="Arial" pitchFamily="34" charset="0"/>
                <a:cs typeface="Arial" pitchFamily="34" charset="0"/>
              </a:rPr>
              <a:t>Carpeted flooring</a:t>
            </a:r>
          </a:p>
          <a:p>
            <a:pPr lvl="0" hangingPunct="0"/>
            <a:r>
              <a:rPr lang="en-US" sz="1400" dirty="0" smtClean="0">
                <a:latin typeface="Arial" pitchFamily="34" charset="0"/>
                <a:cs typeface="Arial" pitchFamily="34" charset="0"/>
              </a:rPr>
              <a:t>Drop down screen and whiteboard</a:t>
            </a:r>
          </a:p>
          <a:p>
            <a:pPr lvl="0" hangingPunct="0"/>
            <a:r>
              <a:rPr lang="en-US" sz="1400" dirty="0" smtClean="0">
                <a:latin typeface="Arial" pitchFamily="34" charset="0"/>
                <a:cs typeface="Arial" pitchFamily="34" charset="0"/>
              </a:rPr>
              <a:t>Wireless internet access</a:t>
            </a:r>
          </a:p>
          <a:p>
            <a:pPr lvl="0" hangingPunct="0"/>
            <a:r>
              <a:rPr lang="en-US" sz="1400" dirty="0" smtClean="0">
                <a:latin typeface="Arial" pitchFamily="34" charset="0"/>
                <a:cs typeface="Arial" pitchFamily="34" charset="0"/>
              </a:rPr>
              <a:t>Platforms: 4 panels (4x8x1 ft/panel)</a:t>
            </a:r>
          </a:p>
          <a:p>
            <a:pPr lvl="0" hangingPunct="0"/>
            <a:r>
              <a:rPr lang="en-US" sz="1400" dirty="0" smtClean="0">
                <a:latin typeface="Arial" pitchFamily="34" charset="0"/>
                <a:cs typeface="Arial" pitchFamily="34" charset="0"/>
              </a:rPr>
              <a:t>1 kitchen mess hall</a:t>
            </a:r>
          </a:p>
          <a:p>
            <a:pPr lvl="0" hangingPunct="0"/>
            <a:r>
              <a:rPr lang="en-US" sz="1400" dirty="0" smtClean="0">
                <a:latin typeface="Arial" pitchFamily="34" charset="0"/>
                <a:cs typeface="Arial" pitchFamily="34" charset="0"/>
              </a:rPr>
              <a:t>Physical setup of function rooms with tables and chairs</a:t>
            </a:r>
          </a:p>
          <a:p>
            <a:pPr lvl="0" hangingPunct="0"/>
            <a:r>
              <a:rPr lang="en-US" sz="1400" dirty="0" smtClean="0">
                <a:latin typeface="Arial" pitchFamily="34" charset="0"/>
                <a:cs typeface="Arial" pitchFamily="34" charset="0"/>
              </a:rPr>
              <a:t>Executive comfort rooms</a:t>
            </a:r>
          </a:p>
          <a:p>
            <a:pPr lvl="0" hangingPunct="0"/>
            <a:r>
              <a:rPr lang="en-US" sz="1400" dirty="0" smtClean="0">
                <a:latin typeface="Arial" pitchFamily="34" charset="0"/>
                <a:cs typeface="Arial" pitchFamily="34" charset="0"/>
              </a:rPr>
              <a:t>Two (2) service elevators for ingress and egress</a:t>
            </a:r>
          </a:p>
          <a:p>
            <a:pPr lvl="0" hangingPunct="0"/>
            <a:r>
              <a:rPr lang="en-US" sz="1400" dirty="0" smtClean="0">
                <a:latin typeface="Arial" pitchFamily="34" charset="0"/>
                <a:cs typeface="Arial" pitchFamily="34" charset="0"/>
              </a:rPr>
              <a:t>Security, engineering and housekeeping staff support</a:t>
            </a:r>
          </a:p>
          <a:p>
            <a:pPr lvl="0" hangingPunct="0"/>
            <a:r>
              <a:rPr lang="en-US" sz="1400" dirty="0" smtClean="0">
                <a:latin typeface="Arial" pitchFamily="34" charset="0"/>
                <a:cs typeface="Arial" pitchFamily="34" charset="0"/>
              </a:rPr>
              <a:t>Secured parking space</a:t>
            </a:r>
          </a:p>
          <a:p>
            <a:pPr lvl="0" hangingPunct="0"/>
            <a:r>
              <a:rPr lang="en-US" sz="1400" dirty="0" smtClean="0">
                <a:latin typeface="Arial" pitchFamily="34" charset="0"/>
                <a:cs typeface="Arial" pitchFamily="34" charset="0"/>
              </a:rPr>
              <a:t>Accessible through MRT and other public transport</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PH" b="1" dirty="0" smtClean="0"/>
              <a:t>Rates</a:t>
            </a:r>
            <a:endParaRPr lang="en-PH" b="1" dirty="0"/>
          </a:p>
        </p:txBody>
      </p:sp>
      <p:graphicFrame>
        <p:nvGraphicFramePr>
          <p:cNvPr id="5" name="Content Placeholder 4"/>
          <p:cNvGraphicFramePr>
            <a:graphicFrameLocks noGrp="1"/>
          </p:cNvGraphicFramePr>
          <p:nvPr>
            <p:ph idx="1"/>
          </p:nvPr>
        </p:nvGraphicFramePr>
        <p:xfrm>
          <a:off x="457200" y="1053465"/>
          <a:ext cx="8229601" cy="1146810"/>
        </p:xfrm>
        <a:graphic>
          <a:graphicData uri="http://schemas.openxmlformats.org/drawingml/2006/table">
            <a:tbl>
              <a:tblPr>
                <a:effectLst>
                  <a:outerShdw blurRad="50800" dist="88900" algn="l" rotWithShape="0">
                    <a:prstClr val="black">
                      <a:alpha val="40000"/>
                    </a:prstClr>
                  </a:outerShdw>
                </a:effectLst>
              </a:tblPr>
              <a:tblGrid>
                <a:gridCol w="2590800"/>
                <a:gridCol w="1295400"/>
                <a:gridCol w="838200"/>
                <a:gridCol w="1447800"/>
                <a:gridCol w="1066800"/>
                <a:gridCol w="990601"/>
              </a:tblGrid>
              <a:tr h="228600">
                <a:tc rowSpan="2">
                  <a:txBody>
                    <a:bodyPr/>
                    <a:lstStyle/>
                    <a:p>
                      <a:pPr algn="ctr" fontAlgn="ctr"/>
                      <a:r>
                        <a:rPr lang="en-US" sz="1400" b="1" i="0" u="none" strike="noStrike" dirty="0">
                          <a:solidFill>
                            <a:srgbClr val="FFFFFF"/>
                          </a:solidFill>
                          <a:latin typeface="Arial" pitchFamily="34" charset="0"/>
                          <a:cs typeface="Arial" pitchFamily="34" charset="0"/>
                        </a:rPr>
                        <a:t>AREA</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38ED5"/>
                    </a:solidFill>
                  </a:tcPr>
                </a:tc>
                <a:tc rowSpan="2">
                  <a:txBody>
                    <a:bodyPr/>
                    <a:lstStyle/>
                    <a:p>
                      <a:pPr algn="ctr" fontAlgn="ctr"/>
                      <a:r>
                        <a:rPr lang="en-US" sz="1400" b="1" i="0" u="none" strike="noStrike" dirty="0">
                          <a:solidFill>
                            <a:srgbClr val="FFFFFF"/>
                          </a:solidFill>
                          <a:latin typeface="Arial" pitchFamily="34" charset="0"/>
                          <a:cs typeface="Arial" pitchFamily="34" charset="0"/>
                        </a:rPr>
                        <a:t>SIZE</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38ED5"/>
                    </a:solidFill>
                  </a:tcPr>
                </a:tc>
                <a:tc gridSpan="2">
                  <a:txBody>
                    <a:bodyPr/>
                    <a:lstStyle/>
                    <a:p>
                      <a:pPr algn="ctr" fontAlgn="b"/>
                      <a:r>
                        <a:rPr lang="en-US" sz="1400" b="1" i="0" u="none" strike="noStrike" dirty="0">
                          <a:solidFill>
                            <a:srgbClr val="FFFFFF"/>
                          </a:solidFill>
                          <a:latin typeface="Arial" pitchFamily="34" charset="0"/>
                          <a:cs typeface="Arial" pitchFamily="34" charset="0"/>
                        </a:rPr>
                        <a:t>CAPACITY</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38ED5"/>
                    </a:solidFill>
                  </a:tcPr>
                </a:tc>
                <a:tc hMerge="1">
                  <a:txBody>
                    <a:bodyPr/>
                    <a:lstStyle/>
                    <a:p>
                      <a:endParaRPr lang="en-US"/>
                    </a:p>
                  </a:txBody>
                  <a:tcPr/>
                </a:tc>
                <a:tc gridSpan="2">
                  <a:txBody>
                    <a:bodyPr/>
                    <a:lstStyle/>
                    <a:p>
                      <a:pPr algn="ctr" fontAlgn="b"/>
                      <a:r>
                        <a:rPr lang="en-US" sz="1400" b="1" i="0" u="none" strike="noStrike" dirty="0">
                          <a:solidFill>
                            <a:srgbClr val="FFFFFF"/>
                          </a:solidFill>
                          <a:latin typeface="Arial" pitchFamily="34" charset="0"/>
                          <a:cs typeface="Arial" pitchFamily="34" charset="0"/>
                        </a:rPr>
                        <a:t>STANDARD </a:t>
                      </a:r>
                      <a:r>
                        <a:rPr lang="en-US" sz="1400" b="1" i="0" u="none" strike="noStrike" dirty="0" smtClean="0">
                          <a:solidFill>
                            <a:srgbClr val="FFFFFF"/>
                          </a:solidFill>
                          <a:latin typeface="Arial" pitchFamily="34" charset="0"/>
                          <a:cs typeface="Arial" pitchFamily="34" charset="0"/>
                        </a:rPr>
                        <a:t>RATE</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38ED5"/>
                    </a:solidFill>
                  </a:tcPr>
                </a:tc>
                <a:tc hMerge="1">
                  <a:txBody>
                    <a:bodyPr/>
                    <a:lstStyle/>
                    <a:p>
                      <a:endParaRPr lang="en-US"/>
                    </a:p>
                  </a:txBody>
                  <a:tcPr/>
                </a:tc>
              </a:tr>
              <a:tr h="222885">
                <a:tc vMerge="1">
                  <a:txBody>
                    <a:bodyPr/>
                    <a:lstStyle/>
                    <a:p>
                      <a:endParaRPr lang="en-US"/>
                    </a:p>
                  </a:txBody>
                  <a:tcPr/>
                </a:tc>
                <a:tc vMerge="1">
                  <a:txBody>
                    <a:bodyPr/>
                    <a:lstStyle/>
                    <a:p>
                      <a:endParaRPr lang="en-US"/>
                    </a:p>
                  </a:txBody>
                  <a:tcPr/>
                </a:tc>
                <a:tc>
                  <a:txBody>
                    <a:bodyPr/>
                    <a:lstStyle/>
                    <a:p>
                      <a:pPr algn="ctr" fontAlgn="b"/>
                      <a:r>
                        <a:rPr lang="en-US" sz="1200" b="1" i="0" u="none" strike="noStrike" dirty="0">
                          <a:solidFill>
                            <a:srgbClr val="000000"/>
                          </a:solidFill>
                          <a:latin typeface="Arial" pitchFamily="34" charset="0"/>
                          <a:cs typeface="Arial" pitchFamily="34" charset="0"/>
                        </a:rPr>
                        <a:t>Banquet</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8DB4E3"/>
                    </a:solidFill>
                  </a:tcPr>
                </a:tc>
                <a:tc>
                  <a:txBody>
                    <a:bodyPr/>
                    <a:lstStyle/>
                    <a:p>
                      <a:pPr algn="ctr" fontAlgn="b"/>
                      <a:r>
                        <a:rPr lang="en-US" sz="1200" b="1" i="0" u="none" strike="noStrike" dirty="0" smtClean="0">
                          <a:solidFill>
                            <a:srgbClr val="000000"/>
                          </a:solidFill>
                          <a:latin typeface="Arial" pitchFamily="34" charset="0"/>
                          <a:cs typeface="Arial" pitchFamily="34" charset="0"/>
                        </a:rPr>
                        <a:t>Classroom</a:t>
                      </a:r>
                      <a:endParaRPr lang="en-US" sz="1200" b="1" i="0" u="none" strike="noStrike" dirty="0">
                        <a:solidFill>
                          <a:srgbClr val="000000"/>
                        </a:solidFill>
                        <a:latin typeface="Arial" pitchFamily="34" charset="0"/>
                        <a:cs typeface="Arial"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8DB4E3"/>
                    </a:solidFill>
                  </a:tcPr>
                </a:tc>
                <a:tc>
                  <a:txBody>
                    <a:bodyPr/>
                    <a:lstStyle/>
                    <a:p>
                      <a:pPr algn="ctr" fontAlgn="b"/>
                      <a:r>
                        <a:rPr lang="en-US" sz="1200" b="1" i="0" u="none" strike="noStrike" dirty="0">
                          <a:solidFill>
                            <a:srgbClr val="000000"/>
                          </a:solidFill>
                          <a:latin typeface="Arial" pitchFamily="34" charset="0"/>
                          <a:cs typeface="Arial" pitchFamily="34" charset="0"/>
                        </a:rPr>
                        <a:t>4 Hours</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8DB4E3"/>
                    </a:solidFill>
                  </a:tcPr>
                </a:tc>
                <a:tc>
                  <a:txBody>
                    <a:bodyPr/>
                    <a:lstStyle/>
                    <a:p>
                      <a:pPr algn="ctr" fontAlgn="b"/>
                      <a:r>
                        <a:rPr lang="en-US" sz="1200" b="1" i="0" u="none" strike="noStrike" dirty="0">
                          <a:solidFill>
                            <a:srgbClr val="000000"/>
                          </a:solidFill>
                          <a:latin typeface="Arial" pitchFamily="34" charset="0"/>
                          <a:cs typeface="Arial" pitchFamily="34" charset="0"/>
                        </a:rPr>
                        <a:t>8 Hours</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8DB4E3"/>
                    </a:solidFill>
                  </a:tcPr>
                </a:tc>
              </a:tr>
              <a:tr h="243840">
                <a:tc>
                  <a:txBody>
                    <a:bodyPr/>
                    <a:lstStyle/>
                    <a:p>
                      <a:pPr algn="l" fontAlgn="b"/>
                      <a:r>
                        <a:rPr lang="en-US" sz="1400" b="0" i="0" u="none" strike="noStrike" dirty="0" smtClean="0">
                          <a:solidFill>
                            <a:srgbClr val="000000"/>
                          </a:solidFill>
                          <a:latin typeface="Arial" pitchFamily="34" charset="0"/>
                          <a:cs typeface="Arial" pitchFamily="34" charset="0"/>
                        </a:rPr>
                        <a:t>Bali Room</a:t>
                      </a:r>
                      <a:endParaRPr lang="en-US" sz="1400" b="0" i="0" u="none" strike="noStrike" dirty="0">
                        <a:solidFill>
                          <a:srgbClr val="000000"/>
                        </a:solidFill>
                        <a:latin typeface="Arial" pitchFamily="34" charset="0"/>
                        <a:cs typeface="Arial"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fontAlgn="b"/>
                      <a:r>
                        <a:rPr lang="en-US" sz="1300" b="0" i="0" u="none" strike="noStrike" dirty="0" smtClean="0">
                          <a:solidFill>
                            <a:srgbClr val="000000"/>
                          </a:solidFill>
                          <a:latin typeface="Arial" pitchFamily="34" charset="0"/>
                          <a:cs typeface="Arial" pitchFamily="34" charset="0"/>
                        </a:rPr>
                        <a:t>113 </a:t>
                      </a:r>
                      <a:r>
                        <a:rPr lang="en-US" sz="1300" b="0" i="0" u="none" strike="noStrike" dirty="0" err="1">
                          <a:solidFill>
                            <a:srgbClr val="000000"/>
                          </a:solidFill>
                          <a:latin typeface="Arial" pitchFamily="34" charset="0"/>
                          <a:cs typeface="Arial" pitchFamily="34" charset="0"/>
                        </a:rPr>
                        <a:t>sqm</a:t>
                      </a:r>
                      <a:endParaRPr lang="en-US" sz="1300" b="0" i="0" u="none" strike="noStrike" dirty="0">
                        <a:solidFill>
                          <a:srgbClr val="000000"/>
                        </a:solidFill>
                        <a:latin typeface="Arial" pitchFamily="34" charset="0"/>
                        <a:cs typeface="Arial"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fontAlgn="b"/>
                      <a:r>
                        <a:rPr lang="en-US" sz="1300" b="0" i="0" u="none" strike="noStrike" dirty="0" smtClean="0">
                          <a:solidFill>
                            <a:srgbClr val="000000"/>
                          </a:solidFill>
                          <a:latin typeface="Arial" pitchFamily="34" charset="0"/>
                          <a:cs typeface="Arial" pitchFamily="34" charset="0"/>
                        </a:rPr>
                        <a:t>70 </a:t>
                      </a:r>
                      <a:r>
                        <a:rPr lang="en-US" sz="1300" b="0" i="0" u="none" strike="noStrike" dirty="0" err="1">
                          <a:solidFill>
                            <a:srgbClr val="000000"/>
                          </a:solidFill>
                          <a:latin typeface="Arial" pitchFamily="34" charset="0"/>
                          <a:cs typeface="Arial" pitchFamily="34" charset="0"/>
                        </a:rPr>
                        <a:t>pax</a:t>
                      </a:r>
                      <a:endParaRPr lang="en-US" sz="1300" b="0" i="0" u="none" strike="noStrike" dirty="0">
                        <a:solidFill>
                          <a:srgbClr val="000000"/>
                        </a:solidFill>
                        <a:latin typeface="Arial" pitchFamily="34" charset="0"/>
                        <a:cs typeface="Arial"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fontAlgn="b"/>
                      <a:r>
                        <a:rPr lang="en-US" sz="1300" b="0" i="0" u="none" strike="noStrike" dirty="0" smtClean="0">
                          <a:solidFill>
                            <a:srgbClr val="000000"/>
                          </a:solidFill>
                          <a:latin typeface="Arial" pitchFamily="34" charset="0"/>
                          <a:cs typeface="Arial" pitchFamily="34" charset="0"/>
                        </a:rPr>
                        <a:t>70 </a:t>
                      </a:r>
                      <a:r>
                        <a:rPr lang="en-US" sz="1300" b="0" i="0" u="none" strike="noStrike" dirty="0" err="1">
                          <a:solidFill>
                            <a:srgbClr val="000000"/>
                          </a:solidFill>
                          <a:latin typeface="Arial" pitchFamily="34" charset="0"/>
                          <a:cs typeface="Arial" pitchFamily="34" charset="0"/>
                        </a:rPr>
                        <a:t>pax</a:t>
                      </a:r>
                      <a:endParaRPr lang="en-US" sz="1300" b="0" i="0" u="none" strike="noStrike" dirty="0">
                        <a:solidFill>
                          <a:srgbClr val="000000"/>
                        </a:solidFill>
                        <a:latin typeface="Arial" pitchFamily="34" charset="0"/>
                        <a:cs typeface="Arial"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fontAlgn="b"/>
                      <a:r>
                        <a:rPr lang="en-US" sz="1300" b="0" i="0" u="none" strike="noStrike" dirty="0" smtClean="0">
                          <a:solidFill>
                            <a:srgbClr val="000000"/>
                          </a:solidFill>
                          <a:latin typeface="Arial" pitchFamily="34" charset="0"/>
                          <a:cs typeface="Arial" pitchFamily="34" charset="0"/>
                        </a:rPr>
                        <a:t>15,000.00</a:t>
                      </a:r>
                      <a:endParaRPr lang="en-US" sz="1300" b="0" i="0" u="none" strike="noStrike" dirty="0">
                        <a:solidFill>
                          <a:srgbClr val="000000"/>
                        </a:solidFill>
                        <a:latin typeface="Arial" pitchFamily="34" charset="0"/>
                        <a:cs typeface="Arial"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fontAlgn="b"/>
                      <a:r>
                        <a:rPr lang="en-US" sz="1300" b="0" i="0" u="none" strike="noStrike" dirty="0" smtClean="0">
                          <a:solidFill>
                            <a:srgbClr val="000000"/>
                          </a:solidFill>
                          <a:latin typeface="Arial" pitchFamily="34" charset="0"/>
                          <a:cs typeface="Arial" pitchFamily="34" charset="0"/>
                        </a:rPr>
                        <a:t>20,000.00</a:t>
                      </a:r>
                      <a:endParaRPr lang="en-US" sz="1300" b="0" i="0" u="none" strike="noStrike" dirty="0">
                        <a:solidFill>
                          <a:srgbClr val="000000"/>
                        </a:solidFill>
                        <a:latin typeface="Arial" pitchFamily="34" charset="0"/>
                        <a:cs typeface="Arial"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1">
                        <a:lumMod val="20000"/>
                        <a:lumOff val="80000"/>
                      </a:schemeClr>
                    </a:solidFill>
                  </a:tcPr>
                </a:tc>
              </a:tr>
              <a:tr h="228600">
                <a:tc>
                  <a:txBody>
                    <a:bodyPr/>
                    <a:lstStyle/>
                    <a:p>
                      <a:pPr algn="l" fontAlgn="b"/>
                      <a:r>
                        <a:rPr lang="en-US" sz="1400" b="0" i="0" u="none" strike="noStrike" dirty="0" smtClean="0">
                          <a:solidFill>
                            <a:srgbClr val="000000"/>
                          </a:solidFill>
                          <a:latin typeface="Arial" pitchFamily="34" charset="0"/>
                          <a:cs typeface="Arial" pitchFamily="34" charset="0"/>
                        </a:rPr>
                        <a:t>Baguio Room</a:t>
                      </a:r>
                      <a:endParaRPr lang="en-US" sz="1400" b="0" i="0" u="none" strike="noStrike" dirty="0">
                        <a:solidFill>
                          <a:srgbClr val="000000"/>
                        </a:solidFill>
                        <a:latin typeface="Arial" pitchFamily="34" charset="0"/>
                        <a:cs typeface="Arial"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1">
                        <a:lumMod val="40000"/>
                        <a:lumOff val="60000"/>
                      </a:schemeClr>
                    </a:solidFill>
                  </a:tcPr>
                </a:tc>
                <a:tc>
                  <a:txBody>
                    <a:bodyPr/>
                    <a:lstStyle/>
                    <a:p>
                      <a:pPr algn="ctr" fontAlgn="b"/>
                      <a:r>
                        <a:rPr lang="en-US" sz="1300" b="0" i="0" u="none" strike="noStrike" dirty="0" smtClean="0">
                          <a:solidFill>
                            <a:srgbClr val="000000"/>
                          </a:solidFill>
                          <a:latin typeface="Arial" pitchFamily="34" charset="0"/>
                          <a:cs typeface="Arial" pitchFamily="34" charset="0"/>
                        </a:rPr>
                        <a:t>126 </a:t>
                      </a:r>
                      <a:r>
                        <a:rPr lang="en-US" sz="1300" b="0" i="0" u="none" strike="noStrike" dirty="0" err="1">
                          <a:solidFill>
                            <a:srgbClr val="000000"/>
                          </a:solidFill>
                          <a:latin typeface="Arial" pitchFamily="34" charset="0"/>
                          <a:cs typeface="Arial" pitchFamily="34" charset="0"/>
                        </a:rPr>
                        <a:t>sqm</a:t>
                      </a:r>
                      <a:endParaRPr lang="en-US" sz="1300" b="0" i="0" u="none" strike="noStrike" dirty="0">
                        <a:solidFill>
                          <a:srgbClr val="000000"/>
                        </a:solidFill>
                        <a:latin typeface="Arial" pitchFamily="34" charset="0"/>
                        <a:cs typeface="Arial"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1">
                        <a:lumMod val="40000"/>
                        <a:lumOff val="60000"/>
                      </a:schemeClr>
                    </a:solidFill>
                  </a:tcPr>
                </a:tc>
                <a:tc>
                  <a:txBody>
                    <a:bodyPr/>
                    <a:lstStyle/>
                    <a:p>
                      <a:pPr algn="ctr" fontAlgn="b"/>
                      <a:r>
                        <a:rPr lang="en-US" sz="1300" b="0" i="0" u="none" strike="noStrike" dirty="0">
                          <a:solidFill>
                            <a:srgbClr val="000000"/>
                          </a:solidFill>
                          <a:latin typeface="Arial" pitchFamily="34" charset="0"/>
                          <a:cs typeface="Arial" pitchFamily="34" charset="0"/>
                        </a:rPr>
                        <a:t>8</a:t>
                      </a:r>
                      <a:r>
                        <a:rPr lang="en-US" sz="1300" b="0" i="0" u="none" strike="noStrike" dirty="0" smtClean="0">
                          <a:solidFill>
                            <a:srgbClr val="000000"/>
                          </a:solidFill>
                          <a:latin typeface="Arial" pitchFamily="34" charset="0"/>
                          <a:cs typeface="Arial" pitchFamily="34" charset="0"/>
                        </a:rPr>
                        <a:t>0 </a:t>
                      </a:r>
                      <a:r>
                        <a:rPr lang="en-US" sz="1300" b="0" i="0" u="none" strike="noStrike" dirty="0" err="1">
                          <a:solidFill>
                            <a:srgbClr val="000000"/>
                          </a:solidFill>
                          <a:latin typeface="Arial" pitchFamily="34" charset="0"/>
                          <a:cs typeface="Arial" pitchFamily="34" charset="0"/>
                        </a:rPr>
                        <a:t>pax</a:t>
                      </a:r>
                      <a:endParaRPr lang="en-US" sz="1300" b="0" i="0" u="none" strike="noStrike" dirty="0">
                        <a:solidFill>
                          <a:srgbClr val="000000"/>
                        </a:solidFill>
                        <a:latin typeface="Arial" pitchFamily="34" charset="0"/>
                        <a:cs typeface="Arial"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1">
                        <a:lumMod val="40000"/>
                        <a:lumOff val="60000"/>
                      </a:schemeClr>
                    </a:solidFill>
                  </a:tcPr>
                </a:tc>
                <a:tc>
                  <a:txBody>
                    <a:bodyPr/>
                    <a:lstStyle/>
                    <a:p>
                      <a:pPr algn="ctr" fontAlgn="b"/>
                      <a:r>
                        <a:rPr lang="en-US" sz="1300" b="0" i="0" u="none" strike="noStrike" dirty="0">
                          <a:solidFill>
                            <a:srgbClr val="000000"/>
                          </a:solidFill>
                          <a:latin typeface="Arial" pitchFamily="34" charset="0"/>
                          <a:cs typeface="Arial" pitchFamily="34" charset="0"/>
                        </a:rPr>
                        <a:t>8</a:t>
                      </a:r>
                      <a:r>
                        <a:rPr lang="en-US" sz="1300" b="0" i="0" u="none" strike="noStrike" dirty="0" smtClean="0">
                          <a:solidFill>
                            <a:srgbClr val="000000"/>
                          </a:solidFill>
                          <a:latin typeface="Arial" pitchFamily="34" charset="0"/>
                          <a:cs typeface="Arial" pitchFamily="34" charset="0"/>
                        </a:rPr>
                        <a:t>0 </a:t>
                      </a:r>
                      <a:r>
                        <a:rPr lang="en-US" sz="1300" b="0" i="0" u="none" strike="noStrike" dirty="0" err="1">
                          <a:solidFill>
                            <a:srgbClr val="000000"/>
                          </a:solidFill>
                          <a:latin typeface="Arial" pitchFamily="34" charset="0"/>
                          <a:cs typeface="Arial" pitchFamily="34" charset="0"/>
                        </a:rPr>
                        <a:t>pax</a:t>
                      </a:r>
                      <a:endParaRPr lang="en-US" sz="1300" b="0" i="0" u="none" strike="noStrike" dirty="0">
                        <a:solidFill>
                          <a:srgbClr val="000000"/>
                        </a:solidFill>
                        <a:latin typeface="Arial" pitchFamily="34" charset="0"/>
                        <a:cs typeface="Arial"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1">
                        <a:lumMod val="40000"/>
                        <a:lumOff val="60000"/>
                      </a:schemeClr>
                    </a:solidFill>
                  </a:tcPr>
                </a:tc>
                <a:tc>
                  <a:txBody>
                    <a:bodyPr/>
                    <a:lstStyle/>
                    <a:p>
                      <a:pPr algn="ctr" fontAlgn="b"/>
                      <a:r>
                        <a:rPr lang="en-US" sz="1300" b="0" i="0" u="none" strike="noStrike" dirty="0" smtClean="0">
                          <a:solidFill>
                            <a:srgbClr val="000000"/>
                          </a:solidFill>
                          <a:latin typeface="Arial" pitchFamily="34" charset="0"/>
                          <a:cs typeface="Arial" pitchFamily="34" charset="0"/>
                        </a:rPr>
                        <a:t>17,000.00</a:t>
                      </a:r>
                      <a:endParaRPr lang="en-US" sz="1300" b="0" i="0" u="none" strike="noStrike" dirty="0">
                        <a:solidFill>
                          <a:srgbClr val="000000"/>
                        </a:solidFill>
                        <a:latin typeface="Arial" pitchFamily="34" charset="0"/>
                        <a:cs typeface="Arial"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1">
                        <a:lumMod val="40000"/>
                        <a:lumOff val="60000"/>
                      </a:schemeClr>
                    </a:solidFill>
                  </a:tcPr>
                </a:tc>
                <a:tc>
                  <a:txBody>
                    <a:bodyPr/>
                    <a:lstStyle/>
                    <a:p>
                      <a:pPr algn="ctr" fontAlgn="b"/>
                      <a:r>
                        <a:rPr lang="en-US" sz="1300" b="0" i="0" u="none" strike="noStrike" dirty="0" smtClean="0">
                          <a:solidFill>
                            <a:srgbClr val="000000"/>
                          </a:solidFill>
                          <a:latin typeface="Arial" pitchFamily="34" charset="0"/>
                          <a:cs typeface="Arial" pitchFamily="34" charset="0"/>
                        </a:rPr>
                        <a:t>22,000.00</a:t>
                      </a:r>
                      <a:endParaRPr lang="en-US" sz="1300" b="0" i="0" u="none" strike="noStrike" dirty="0">
                        <a:solidFill>
                          <a:srgbClr val="000000"/>
                        </a:solidFill>
                        <a:latin typeface="Arial" pitchFamily="34" charset="0"/>
                        <a:cs typeface="Arial"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1">
                        <a:lumMod val="40000"/>
                        <a:lumOff val="60000"/>
                      </a:schemeClr>
                    </a:solidFill>
                  </a:tcPr>
                </a:tc>
              </a:tr>
              <a:tr h="152400">
                <a:tc>
                  <a:txBody>
                    <a:bodyPr/>
                    <a:lstStyle/>
                    <a:p>
                      <a:pPr algn="l" fontAlgn="b"/>
                      <a:r>
                        <a:rPr lang="en-US" sz="1400" b="0" i="0" u="none" strike="noStrike" dirty="0" smtClean="0">
                          <a:solidFill>
                            <a:srgbClr val="000000"/>
                          </a:solidFill>
                          <a:latin typeface="Arial" pitchFamily="34" charset="0"/>
                          <a:cs typeface="Arial" pitchFamily="34" charset="0"/>
                        </a:rPr>
                        <a:t>Bali &amp; Baguio Rooms</a:t>
                      </a:r>
                      <a:endParaRPr lang="en-US" sz="1400" b="0" i="0" u="none" strike="noStrike" dirty="0">
                        <a:solidFill>
                          <a:srgbClr val="000000"/>
                        </a:solidFill>
                        <a:latin typeface="Arial" pitchFamily="34" charset="0"/>
                        <a:cs typeface="Arial"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fontAlgn="b"/>
                      <a:r>
                        <a:rPr lang="en-US" sz="1300" b="0" i="0" u="none" strike="noStrike" dirty="0" smtClean="0">
                          <a:solidFill>
                            <a:srgbClr val="000000"/>
                          </a:solidFill>
                          <a:latin typeface="Arial" pitchFamily="34" charset="0"/>
                          <a:cs typeface="Arial" pitchFamily="34" charset="0"/>
                        </a:rPr>
                        <a:t>239 </a:t>
                      </a:r>
                      <a:r>
                        <a:rPr lang="en-US" sz="1300" b="0" i="0" u="none" strike="noStrike" dirty="0" err="1">
                          <a:solidFill>
                            <a:srgbClr val="000000"/>
                          </a:solidFill>
                          <a:latin typeface="Arial" pitchFamily="34" charset="0"/>
                          <a:cs typeface="Arial" pitchFamily="34" charset="0"/>
                        </a:rPr>
                        <a:t>sqm</a:t>
                      </a:r>
                      <a:endParaRPr lang="en-US" sz="1300" b="0" i="0" u="none" strike="noStrike" dirty="0">
                        <a:solidFill>
                          <a:srgbClr val="000000"/>
                        </a:solidFill>
                        <a:latin typeface="Arial" pitchFamily="34" charset="0"/>
                        <a:cs typeface="Arial"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fontAlgn="b"/>
                      <a:r>
                        <a:rPr lang="en-US" sz="1300" b="0" i="0" u="none" strike="noStrike" dirty="0" smtClean="0">
                          <a:solidFill>
                            <a:srgbClr val="000000"/>
                          </a:solidFill>
                          <a:latin typeface="Arial" pitchFamily="34" charset="0"/>
                          <a:cs typeface="Arial" pitchFamily="34" charset="0"/>
                        </a:rPr>
                        <a:t>150 </a:t>
                      </a:r>
                      <a:r>
                        <a:rPr lang="en-US" sz="1300" b="0" i="0" u="none" strike="noStrike" dirty="0" err="1">
                          <a:solidFill>
                            <a:srgbClr val="000000"/>
                          </a:solidFill>
                          <a:latin typeface="Arial" pitchFamily="34" charset="0"/>
                          <a:cs typeface="Arial" pitchFamily="34" charset="0"/>
                        </a:rPr>
                        <a:t>pax</a:t>
                      </a:r>
                      <a:endParaRPr lang="en-US" sz="1300" b="0" i="0" u="none" strike="noStrike" dirty="0">
                        <a:solidFill>
                          <a:srgbClr val="000000"/>
                        </a:solidFill>
                        <a:latin typeface="Arial" pitchFamily="34" charset="0"/>
                        <a:cs typeface="Arial"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fontAlgn="b"/>
                      <a:r>
                        <a:rPr lang="en-US" sz="1300" b="0" i="0" u="none" strike="noStrike" dirty="0" smtClean="0">
                          <a:solidFill>
                            <a:srgbClr val="000000"/>
                          </a:solidFill>
                          <a:latin typeface="Arial" pitchFamily="34" charset="0"/>
                          <a:cs typeface="Arial" pitchFamily="34" charset="0"/>
                        </a:rPr>
                        <a:t>150 </a:t>
                      </a:r>
                      <a:r>
                        <a:rPr lang="en-US" sz="1300" b="0" i="0" u="none" strike="noStrike" dirty="0" err="1">
                          <a:solidFill>
                            <a:srgbClr val="000000"/>
                          </a:solidFill>
                          <a:latin typeface="Arial" pitchFamily="34" charset="0"/>
                          <a:cs typeface="Arial" pitchFamily="34" charset="0"/>
                        </a:rPr>
                        <a:t>pax</a:t>
                      </a:r>
                      <a:endParaRPr lang="en-US" sz="1300" b="0" i="0" u="none" strike="noStrike" dirty="0">
                        <a:solidFill>
                          <a:srgbClr val="000000"/>
                        </a:solidFill>
                        <a:latin typeface="Arial" pitchFamily="34" charset="0"/>
                        <a:cs typeface="Arial"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fontAlgn="b"/>
                      <a:r>
                        <a:rPr lang="en-US" sz="1300" b="0" i="0" u="none" strike="noStrike" dirty="0" smtClean="0">
                          <a:solidFill>
                            <a:srgbClr val="000000"/>
                          </a:solidFill>
                          <a:latin typeface="Arial" pitchFamily="34" charset="0"/>
                          <a:cs typeface="Arial" pitchFamily="34" charset="0"/>
                        </a:rPr>
                        <a:t>26,000.00</a:t>
                      </a:r>
                      <a:endParaRPr lang="en-US" sz="1300" b="0" i="0" u="none" strike="noStrike" dirty="0">
                        <a:solidFill>
                          <a:srgbClr val="000000"/>
                        </a:solidFill>
                        <a:latin typeface="Arial" pitchFamily="34" charset="0"/>
                        <a:cs typeface="Arial"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fontAlgn="b"/>
                      <a:r>
                        <a:rPr lang="en-US" sz="1300" b="0" i="0" u="none" strike="noStrike" dirty="0" smtClean="0">
                          <a:solidFill>
                            <a:srgbClr val="000000"/>
                          </a:solidFill>
                          <a:latin typeface="Arial" pitchFamily="34" charset="0"/>
                          <a:cs typeface="Arial" pitchFamily="34" charset="0"/>
                        </a:rPr>
                        <a:t>32,000.00</a:t>
                      </a:r>
                      <a:endParaRPr lang="en-US" sz="1300" b="0" i="0" u="none" strike="noStrike" dirty="0">
                        <a:solidFill>
                          <a:srgbClr val="000000"/>
                        </a:solidFill>
                        <a:latin typeface="Arial" pitchFamily="34" charset="0"/>
                        <a:cs typeface="Arial"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1">
                        <a:lumMod val="20000"/>
                        <a:lumOff val="80000"/>
                      </a:schemeClr>
                    </a:solidFill>
                  </a:tcPr>
                </a:tc>
              </a:tr>
            </a:tbl>
          </a:graphicData>
        </a:graphic>
      </p:graphicFrame>
      <p:sp>
        <p:nvSpPr>
          <p:cNvPr id="6" name="Title 1"/>
          <p:cNvSpPr txBox="1">
            <a:spLocks/>
          </p:cNvSpPr>
          <p:nvPr/>
        </p:nvSpPr>
        <p:spPr>
          <a:xfrm>
            <a:off x="381000" y="3790950"/>
            <a:ext cx="8229600" cy="762000"/>
          </a:xfrm>
          <a:prstGeom prst="rect">
            <a:avLst/>
          </a:prstGeom>
        </p:spPr>
        <p:txBody>
          <a:bodyPr vert="horz" lIns="91440" tIns="45720" rIns="91440" bIns="45720" rtlCol="0" anchor="ctr">
            <a:normAutofit fontScale="40000" lnSpcReduction="20000"/>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PH" sz="3600" b="1" i="0" u="none" strike="noStrike" kern="1200" cap="none" spc="0" normalizeH="0" baseline="0" noProof="0" dirty="0" smtClean="0">
                <a:ln>
                  <a:noFill/>
                </a:ln>
                <a:solidFill>
                  <a:schemeClr val="tx1"/>
                </a:solidFill>
                <a:effectLst/>
                <a:uLnTx/>
                <a:uFillTx/>
                <a:latin typeface="+mj-lt"/>
                <a:ea typeface="+mj-ea"/>
                <a:cs typeface="+mj-cs"/>
              </a:rPr>
              <a:t>Important Provisions:</a:t>
            </a:r>
            <a:endParaRPr lang="en-PH" sz="3600" b="1" dirty="0">
              <a:latin typeface="+mj-lt"/>
              <a:ea typeface="+mj-ea"/>
              <a:cs typeface="+mj-cs"/>
            </a:endParaRPr>
          </a:p>
          <a:p>
            <a:pPr marL="0" marR="0" lvl="0" indent="0" defTabSz="914400" rtl="0" eaLnBrk="1" fontAlgn="auto" latinLnBrk="0" hangingPunct="1">
              <a:lnSpc>
                <a:spcPct val="100000"/>
              </a:lnSpc>
              <a:spcBef>
                <a:spcPct val="0"/>
              </a:spcBef>
              <a:spcAft>
                <a:spcPts val="0"/>
              </a:spcAft>
              <a:buClrTx/>
              <a:buSzTx/>
              <a:buFont typeface="Arial" pitchFamily="34" charset="0"/>
              <a:buChar char="•"/>
              <a:tabLst/>
              <a:defRPr/>
            </a:pPr>
            <a:r>
              <a:rPr lang="en-PH" sz="3600" dirty="0" smtClean="0">
                <a:latin typeface="+mj-lt"/>
                <a:ea typeface="+mj-ea"/>
                <a:cs typeface="+mj-cs"/>
              </a:rPr>
              <a:t>Caterer &amp; Sound System Arrangements: For client’s account and direct coordination (NO CORKAGE FEE)</a:t>
            </a:r>
          </a:p>
          <a:p>
            <a:pPr marL="0" marR="0" lvl="0" indent="0" defTabSz="914400" rtl="0" eaLnBrk="1" fontAlgn="auto" latinLnBrk="0" hangingPunct="1">
              <a:lnSpc>
                <a:spcPct val="100000"/>
              </a:lnSpc>
              <a:spcBef>
                <a:spcPct val="0"/>
              </a:spcBef>
              <a:spcAft>
                <a:spcPts val="0"/>
              </a:spcAft>
              <a:buClrTx/>
              <a:buSzTx/>
              <a:buFont typeface="Arial" pitchFamily="34" charset="0"/>
              <a:buChar char="•"/>
              <a:tabLst/>
              <a:defRPr/>
            </a:pPr>
            <a:r>
              <a:rPr lang="en-PH" sz="3600" dirty="0" smtClean="0">
                <a:latin typeface="+mj-lt"/>
                <a:ea typeface="+mj-ea"/>
                <a:cs typeface="+mj-cs"/>
              </a:rPr>
              <a:t>All rates are subject to 12% Value Added Tax (VAT)</a:t>
            </a:r>
          </a:p>
        </p:txBody>
      </p:sp>
      <p:graphicFrame>
        <p:nvGraphicFramePr>
          <p:cNvPr id="7" name="Table 6"/>
          <p:cNvGraphicFramePr>
            <a:graphicFrameLocks noGrp="1"/>
          </p:cNvGraphicFramePr>
          <p:nvPr/>
        </p:nvGraphicFramePr>
        <p:xfrm>
          <a:off x="457200" y="2495550"/>
          <a:ext cx="4724400" cy="1267052"/>
        </p:xfrm>
        <a:graphic>
          <a:graphicData uri="http://schemas.openxmlformats.org/drawingml/2006/table">
            <a:tbl>
              <a:tblPr>
                <a:effectLst>
                  <a:outerShdw blurRad="50800" dist="88900" algn="l" rotWithShape="0">
                    <a:prstClr val="black">
                      <a:alpha val="40000"/>
                    </a:prstClr>
                  </a:outerShdw>
                </a:effectLst>
              </a:tblPr>
              <a:tblGrid>
                <a:gridCol w="2590800"/>
                <a:gridCol w="2133600"/>
              </a:tblGrid>
              <a:tr h="290236">
                <a:tc>
                  <a:txBody>
                    <a:bodyPr/>
                    <a:lstStyle/>
                    <a:p>
                      <a:pPr algn="ctr" fontAlgn="ctr"/>
                      <a:r>
                        <a:rPr lang="en-US" sz="1400" b="1" i="0" u="none" strike="noStrike" dirty="0">
                          <a:solidFill>
                            <a:srgbClr val="FFFFFF"/>
                          </a:solidFill>
                          <a:latin typeface="Arial" pitchFamily="34" charset="0"/>
                          <a:cs typeface="Arial" pitchFamily="34" charset="0"/>
                        </a:rPr>
                        <a:t>Other Charges (</a:t>
                      </a:r>
                      <a:r>
                        <a:rPr lang="en-US" sz="1400" b="1" i="0" u="none" strike="noStrike" dirty="0" smtClean="0">
                          <a:solidFill>
                            <a:srgbClr val="FFFFFF"/>
                          </a:solidFill>
                          <a:latin typeface="Arial" pitchFamily="34" charset="0"/>
                          <a:cs typeface="Arial" pitchFamily="34" charset="0"/>
                        </a:rPr>
                        <a:t>Optional)</a:t>
                      </a:r>
                      <a:endParaRPr lang="en-US" sz="1400" b="1" i="0" u="none" strike="noStrike" dirty="0">
                        <a:solidFill>
                          <a:srgbClr val="FFFFFF"/>
                        </a:solidFill>
                        <a:latin typeface="Arial" pitchFamily="34" charset="0"/>
                        <a:cs typeface="Arial" pitchFamily="34" charset="0"/>
                      </a:endParaRPr>
                    </a:p>
                  </a:txBody>
                  <a:tcPr marL="15604" marR="15604" marT="15604"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38ED5"/>
                    </a:solidFill>
                  </a:tcPr>
                </a:tc>
                <a:tc>
                  <a:txBody>
                    <a:bodyPr/>
                    <a:lstStyle/>
                    <a:p>
                      <a:pPr algn="ctr" fontAlgn="ctr"/>
                      <a:r>
                        <a:rPr lang="en-US" sz="1400" b="1" i="0" u="none" strike="noStrike" dirty="0">
                          <a:solidFill>
                            <a:srgbClr val="FFFFFF"/>
                          </a:solidFill>
                          <a:latin typeface="Arial" pitchFamily="34" charset="0"/>
                          <a:cs typeface="Arial" pitchFamily="34" charset="0"/>
                        </a:rPr>
                        <a:t>Amount</a:t>
                      </a:r>
                    </a:p>
                  </a:txBody>
                  <a:tcPr marL="15604" marR="15604" marT="15604"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38ED5"/>
                    </a:solidFill>
                  </a:tcPr>
                </a:tc>
              </a:tr>
              <a:tr h="243164">
                <a:tc>
                  <a:txBody>
                    <a:bodyPr/>
                    <a:lstStyle/>
                    <a:p>
                      <a:pPr algn="l" fontAlgn="b"/>
                      <a:r>
                        <a:rPr lang="en-US" sz="1500" b="0" i="0" u="none" strike="noStrike" dirty="0">
                          <a:solidFill>
                            <a:srgbClr val="000000"/>
                          </a:solidFill>
                          <a:latin typeface="Calibri"/>
                        </a:rPr>
                        <a:t>LCD Projector</a:t>
                      </a:r>
                    </a:p>
                  </a:txBody>
                  <a:tcPr marL="15604" marR="15604" marT="1560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fontAlgn="b"/>
                      <a:r>
                        <a:rPr lang="en-US" sz="1300" b="0" i="0" u="none" strike="noStrike" dirty="0" smtClean="0">
                          <a:solidFill>
                            <a:srgbClr val="000000"/>
                          </a:solidFill>
                          <a:latin typeface="Arial" pitchFamily="34" charset="0"/>
                          <a:cs typeface="Arial" pitchFamily="34" charset="0"/>
                        </a:rPr>
                        <a:t>Php2,500.00</a:t>
                      </a:r>
                      <a:endParaRPr lang="en-US" sz="1300" b="0" i="0" u="none" strike="noStrike" dirty="0">
                        <a:solidFill>
                          <a:srgbClr val="000000"/>
                        </a:solidFill>
                        <a:latin typeface="Arial" pitchFamily="34" charset="0"/>
                        <a:cs typeface="Arial" pitchFamily="34" charset="0"/>
                      </a:endParaRPr>
                    </a:p>
                  </a:txBody>
                  <a:tcPr marL="15604" marR="15604" marT="1560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1">
                        <a:lumMod val="20000"/>
                        <a:lumOff val="80000"/>
                      </a:schemeClr>
                    </a:solidFill>
                  </a:tcPr>
                </a:tc>
              </a:tr>
              <a:tr h="227560">
                <a:tc>
                  <a:txBody>
                    <a:bodyPr/>
                    <a:lstStyle/>
                    <a:p>
                      <a:pPr algn="l" fontAlgn="b"/>
                      <a:r>
                        <a:rPr lang="en-US" sz="1500" b="0" i="0" u="none" strike="noStrike" dirty="0">
                          <a:solidFill>
                            <a:srgbClr val="000000"/>
                          </a:solidFill>
                          <a:latin typeface="Calibri"/>
                        </a:rPr>
                        <a:t>Basic Sounds System</a:t>
                      </a:r>
                    </a:p>
                  </a:txBody>
                  <a:tcPr marL="15604" marR="15604" marT="1560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1">
                        <a:lumMod val="40000"/>
                        <a:lumOff val="60000"/>
                      </a:schemeClr>
                    </a:solidFill>
                  </a:tcPr>
                </a:tc>
                <a:tc>
                  <a:txBody>
                    <a:bodyPr/>
                    <a:lstStyle/>
                    <a:p>
                      <a:pPr algn="ctr" fontAlgn="b"/>
                      <a:r>
                        <a:rPr lang="en-US" sz="1300" b="0" i="0" u="none" strike="noStrike" dirty="0" smtClean="0">
                          <a:solidFill>
                            <a:srgbClr val="000000"/>
                          </a:solidFill>
                          <a:latin typeface="Arial" pitchFamily="34" charset="0"/>
                          <a:cs typeface="Arial" pitchFamily="34" charset="0"/>
                        </a:rPr>
                        <a:t>Php3,000.00</a:t>
                      </a:r>
                      <a:endParaRPr lang="en-US" sz="1300" b="0" i="0" u="none" strike="noStrike" dirty="0">
                        <a:solidFill>
                          <a:srgbClr val="000000"/>
                        </a:solidFill>
                        <a:latin typeface="Arial" pitchFamily="34" charset="0"/>
                        <a:cs typeface="Arial" pitchFamily="34" charset="0"/>
                      </a:endParaRPr>
                    </a:p>
                  </a:txBody>
                  <a:tcPr marL="15604" marR="15604" marT="1560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1">
                        <a:lumMod val="40000"/>
                        <a:lumOff val="60000"/>
                      </a:schemeClr>
                    </a:solidFill>
                  </a:tcPr>
                </a:tc>
              </a:tr>
              <a:tr h="211956">
                <a:tc>
                  <a:txBody>
                    <a:bodyPr/>
                    <a:lstStyle/>
                    <a:p>
                      <a:pPr algn="l" fontAlgn="b"/>
                      <a:r>
                        <a:rPr lang="en-US" sz="1500" b="0" i="0" u="none" strike="noStrike" dirty="0" smtClean="0">
                          <a:solidFill>
                            <a:srgbClr val="000000"/>
                          </a:solidFill>
                          <a:latin typeface="Calibri"/>
                        </a:rPr>
                        <a:t>Private Room/Lounge</a:t>
                      </a:r>
                      <a:r>
                        <a:rPr lang="en-US" sz="1500" b="0" i="0" u="none" strike="noStrike" baseline="0" dirty="0" smtClean="0">
                          <a:solidFill>
                            <a:srgbClr val="000000"/>
                          </a:solidFill>
                          <a:latin typeface="Calibri"/>
                        </a:rPr>
                        <a:t> Area</a:t>
                      </a:r>
                      <a:endParaRPr lang="en-US" sz="1500" b="0" i="0" u="none" strike="noStrike" dirty="0">
                        <a:solidFill>
                          <a:srgbClr val="000000"/>
                        </a:solidFill>
                        <a:latin typeface="Calibri"/>
                      </a:endParaRPr>
                    </a:p>
                  </a:txBody>
                  <a:tcPr marL="15604" marR="15604" marT="1560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1">
                        <a:lumMod val="20000"/>
                        <a:lumOff val="80000"/>
                      </a:schemeClr>
                    </a:solidFill>
                  </a:tcPr>
                </a:tc>
                <a:tc>
                  <a:txBody>
                    <a:bodyPr/>
                    <a:lstStyle/>
                    <a:p>
                      <a:pPr algn="ctr" fontAlgn="b"/>
                      <a:r>
                        <a:rPr lang="en-US" sz="1300" b="0" i="0" u="none" strike="noStrike" dirty="0" smtClean="0">
                          <a:solidFill>
                            <a:srgbClr val="000000"/>
                          </a:solidFill>
                          <a:latin typeface="Arial" pitchFamily="34" charset="0"/>
                          <a:cs typeface="Arial" pitchFamily="34" charset="0"/>
                        </a:rPr>
                        <a:t>Php5,000.00</a:t>
                      </a:r>
                      <a:endParaRPr lang="en-US" sz="1300" b="0" i="0" u="none" strike="noStrike" dirty="0">
                        <a:solidFill>
                          <a:srgbClr val="000000"/>
                        </a:solidFill>
                        <a:latin typeface="Arial" pitchFamily="34" charset="0"/>
                        <a:cs typeface="Arial" pitchFamily="34" charset="0"/>
                      </a:endParaRPr>
                    </a:p>
                  </a:txBody>
                  <a:tcPr marL="15604" marR="15604" marT="1560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1">
                        <a:lumMod val="20000"/>
                        <a:lumOff val="80000"/>
                      </a:schemeClr>
                    </a:solidFill>
                  </a:tcPr>
                </a:tc>
              </a:tr>
              <a:tr h="211956">
                <a:tc>
                  <a:txBody>
                    <a:bodyPr/>
                    <a:lstStyle/>
                    <a:p>
                      <a:pPr algn="l" fontAlgn="b"/>
                      <a:r>
                        <a:rPr lang="en-US" sz="1500" b="0" i="0" u="none" strike="noStrike" dirty="0" smtClean="0">
                          <a:solidFill>
                            <a:srgbClr val="000000"/>
                          </a:solidFill>
                          <a:latin typeface="Calibri"/>
                        </a:rPr>
                        <a:t>Additional Hour(s)</a:t>
                      </a:r>
                      <a:endParaRPr lang="en-US" sz="1500" b="0" i="0" u="none" strike="noStrike" dirty="0">
                        <a:solidFill>
                          <a:srgbClr val="000000"/>
                        </a:solidFill>
                        <a:latin typeface="Calibri"/>
                      </a:endParaRPr>
                    </a:p>
                  </a:txBody>
                  <a:tcPr marL="15604" marR="15604" marT="1560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1">
                        <a:lumMod val="40000"/>
                        <a:lumOff val="60000"/>
                      </a:schemeClr>
                    </a:solidFill>
                  </a:tcPr>
                </a:tc>
                <a:tc>
                  <a:txBody>
                    <a:bodyPr/>
                    <a:lstStyle/>
                    <a:p>
                      <a:pPr algn="ctr" fontAlgn="b"/>
                      <a:r>
                        <a:rPr lang="en-US" sz="1300" b="0" i="0" u="none" strike="noStrike" dirty="0" smtClean="0">
                          <a:solidFill>
                            <a:srgbClr val="000000"/>
                          </a:solidFill>
                          <a:latin typeface="Arial" pitchFamily="34" charset="0"/>
                          <a:cs typeface="Arial" pitchFamily="34" charset="0"/>
                        </a:rPr>
                        <a:t>Php3,000.00/Hour</a:t>
                      </a:r>
                      <a:endParaRPr lang="en-US" sz="1300" b="0" i="0" u="none" strike="noStrike" dirty="0">
                        <a:solidFill>
                          <a:srgbClr val="000000"/>
                        </a:solidFill>
                        <a:latin typeface="Arial" pitchFamily="34" charset="0"/>
                        <a:cs typeface="Arial" pitchFamily="34" charset="0"/>
                      </a:endParaRPr>
                    </a:p>
                  </a:txBody>
                  <a:tcPr marL="15604" marR="15604" marT="15604"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1">
                        <a:lumMod val="40000"/>
                        <a:lumOff val="60000"/>
                      </a:schemeClr>
                    </a:solidFill>
                  </a:tcPr>
                </a:tc>
              </a:tr>
            </a:tbl>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lit1.jpg"/>
          <p:cNvPicPr>
            <a:picLocks noChangeAspect="1"/>
          </p:cNvPicPr>
          <p:nvPr/>
        </p:nvPicPr>
        <p:blipFill>
          <a:blip r:embed="rId2" cstate="print"/>
          <a:stretch>
            <a:fillRect/>
          </a:stretch>
        </p:blipFill>
        <p:spPr>
          <a:xfrm>
            <a:off x="1676400" y="2495550"/>
            <a:ext cx="6172200" cy="2021093"/>
          </a:xfrm>
          <a:prstGeom prst="rect">
            <a:avLst/>
          </a:prstGeom>
          <a:effectLst>
            <a:outerShdw blurRad="50800" dist="38100" dir="2700000" algn="tl" rotWithShape="0">
              <a:prstClr val="black">
                <a:alpha val="40000"/>
              </a:prstClr>
            </a:outerShdw>
          </a:effectLst>
        </p:spPr>
      </p:pic>
      <p:sp>
        <p:nvSpPr>
          <p:cNvPr id="2" name="Title 1"/>
          <p:cNvSpPr>
            <a:spLocks noGrp="1"/>
          </p:cNvSpPr>
          <p:nvPr>
            <p:ph type="title"/>
          </p:nvPr>
        </p:nvSpPr>
        <p:spPr/>
        <p:txBody>
          <a:bodyPr/>
          <a:lstStyle/>
          <a:p>
            <a:r>
              <a:rPr lang="en-PH" b="1" dirty="0" smtClean="0"/>
              <a:t>Photos</a:t>
            </a:r>
            <a:endParaRPr lang="en-PH" b="1" dirty="0"/>
          </a:p>
        </p:txBody>
      </p:sp>
      <p:pic>
        <p:nvPicPr>
          <p:cNvPr id="7" name="Picture 3"/>
          <p:cNvPicPr>
            <a:picLocks noChangeAspect="1" noChangeArrowheads="1"/>
          </p:cNvPicPr>
          <p:nvPr/>
        </p:nvPicPr>
        <p:blipFill>
          <a:blip r:embed="rId3" cstate="print"/>
          <a:stretch>
            <a:fillRect/>
          </a:stretch>
        </p:blipFill>
        <p:spPr bwMode="auto">
          <a:xfrm rot="21118286">
            <a:off x="969956" y="1046912"/>
            <a:ext cx="2690150" cy="2017613"/>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1027" name="Picture 3"/>
          <p:cNvPicPr>
            <a:picLocks noChangeAspect="1" noChangeArrowheads="1"/>
          </p:cNvPicPr>
          <p:nvPr/>
        </p:nvPicPr>
        <p:blipFill>
          <a:blip r:embed="rId3" cstate="print"/>
          <a:stretch>
            <a:fillRect/>
          </a:stretch>
        </p:blipFill>
        <p:spPr bwMode="auto">
          <a:xfrm rot="493527">
            <a:off x="5781434" y="1073286"/>
            <a:ext cx="2690150" cy="2017613"/>
          </a:xfrm>
          <a:prstGeom prst="rect">
            <a:avLst/>
          </a:prstGeom>
          <a:noFill/>
          <a:ln w="9525">
            <a:noFill/>
            <a:miter lim="800000"/>
            <a:headEnd/>
            <a:tailEnd/>
          </a:ln>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PH" b="1" dirty="0" smtClean="0"/>
              <a:t>Photos</a:t>
            </a:r>
            <a:endParaRPr lang="en-PH" b="1" dirty="0"/>
          </a:p>
        </p:txBody>
      </p:sp>
      <p:pic>
        <p:nvPicPr>
          <p:cNvPr id="1027" name="Picture 3"/>
          <p:cNvPicPr>
            <a:picLocks noChangeAspect="1" noChangeArrowheads="1"/>
          </p:cNvPicPr>
          <p:nvPr/>
        </p:nvPicPr>
        <p:blipFill>
          <a:blip r:embed="rId2" cstate="print"/>
          <a:stretch>
            <a:fillRect/>
          </a:stretch>
        </p:blipFill>
        <p:spPr bwMode="auto">
          <a:xfrm rot="237514">
            <a:off x="5571830" y="1087419"/>
            <a:ext cx="3352800" cy="2514600"/>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6" name="Picture 5" descr="IMG_2330.JPG"/>
          <p:cNvPicPr>
            <a:picLocks noChangeAspect="1"/>
          </p:cNvPicPr>
          <p:nvPr/>
        </p:nvPicPr>
        <p:blipFill>
          <a:blip r:embed="rId3" cstate="print"/>
          <a:stretch>
            <a:fillRect/>
          </a:stretch>
        </p:blipFill>
        <p:spPr>
          <a:xfrm rot="21192186">
            <a:off x="480516" y="1152268"/>
            <a:ext cx="2980206" cy="2235155"/>
          </a:xfrm>
          <a:prstGeom prst="rect">
            <a:avLst/>
          </a:prstGeom>
        </p:spPr>
      </p:pic>
      <p:pic>
        <p:nvPicPr>
          <p:cNvPr id="5" name="Picture 4" descr="backlit1.jpg"/>
          <p:cNvPicPr>
            <a:picLocks noChangeAspect="1"/>
          </p:cNvPicPr>
          <p:nvPr/>
        </p:nvPicPr>
        <p:blipFill>
          <a:blip r:embed="rId4" cstate="print"/>
          <a:stretch>
            <a:fillRect/>
          </a:stretch>
        </p:blipFill>
        <p:spPr>
          <a:xfrm>
            <a:off x="2819400" y="1809750"/>
            <a:ext cx="3352800" cy="2514600"/>
          </a:xfrm>
          <a:prstGeom prst="rect">
            <a:avLst/>
          </a:prstGeom>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PH" b="1" dirty="0" smtClean="0"/>
              <a:t>Introduction</a:t>
            </a:r>
            <a:endParaRPr lang="en-PH" b="1" dirty="0"/>
          </a:p>
        </p:txBody>
      </p:sp>
      <p:sp>
        <p:nvSpPr>
          <p:cNvPr id="3" name="Content Placeholder 2"/>
          <p:cNvSpPr>
            <a:spLocks noGrp="1"/>
          </p:cNvSpPr>
          <p:nvPr>
            <p:ph idx="1"/>
          </p:nvPr>
        </p:nvSpPr>
        <p:spPr>
          <a:xfrm>
            <a:off x="457200" y="1123950"/>
            <a:ext cx="8229600" cy="3394472"/>
          </a:xfrm>
        </p:spPr>
        <p:txBody>
          <a:bodyPr>
            <a:noAutofit/>
          </a:bodyPr>
          <a:lstStyle/>
          <a:p>
            <a:pPr marL="0" indent="347663" algn="just">
              <a:lnSpc>
                <a:spcPct val="150000"/>
              </a:lnSpc>
              <a:buNone/>
            </a:pPr>
            <a:r>
              <a:rPr lang="en-PH" sz="2000" dirty="0" smtClean="0">
                <a:latin typeface="Arial" pitchFamily="34" charset="0"/>
                <a:cs typeface="Arial" pitchFamily="34" charset="0"/>
              </a:rPr>
              <a:t>The Alpha Tents is a magnificent events place at the heart of </a:t>
            </a:r>
            <a:r>
              <a:rPr lang="en-PH" sz="2000" dirty="0" err="1" smtClean="0">
                <a:latin typeface="Arial" pitchFamily="34" charset="0"/>
                <a:cs typeface="Arial" pitchFamily="34" charset="0"/>
              </a:rPr>
              <a:t>Alphaland</a:t>
            </a:r>
            <a:r>
              <a:rPr lang="en-PH" sz="2000" dirty="0" smtClean="0">
                <a:latin typeface="Arial" pitchFamily="34" charset="0"/>
                <a:cs typeface="Arial" pitchFamily="34" charset="0"/>
              </a:rPr>
              <a:t> Southgate Tower. The Alpha Tents is a 575 </a:t>
            </a:r>
            <a:r>
              <a:rPr lang="en-PH" sz="2000" dirty="0" err="1" smtClean="0">
                <a:latin typeface="Arial" pitchFamily="34" charset="0"/>
                <a:cs typeface="Arial" pitchFamily="34" charset="0"/>
              </a:rPr>
              <a:t>sqm</a:t>
            </a:r>
            <a:r>
              <a:rPr lang="en-PH" sz="2000" dirty="0" smtClean="0">
                <a:latin typeface="Arial" pitchFamily="34" charset="0"/>
                <a:cs typeface="Arial" pitchFamily="34" charset="0"/>
              </a:rPr>
              <a:t> area  that sits on the 6</a:t>
            </a:r>
            <a:r>
              <a:rPr lang="en-PH" sz="2000" baseline="30000" dirty="0" smtClean="0">
                <a:latin typeface="Arial" pitchFamily="34" charset="0"/>
                <a:cs typeface="Arial" pitchFamily="34" charset="0"/>
              </a:rPr>
              <a:t>th</a:t>
            </a:r>
            <a:r>
              <a:rPr lang="en-PH" sz="2000" dirty="0" smtClean="0">
                <a:latin typeface="Arial" pitchFamily="34" charset="0"/>
                <a:cs typeface="Arial" pitchFamily="34" charset="0"/>
              </a:rPr>
              <a:t> floor and housed underneath the stretch of white tents in an enclosed glass structure that offers a scenic view of Makati and the Manila Bay sunset. The Alpha Tents has hosted a variety of events such as business conferences, seminars, social occasions, und raisers and several corporate and product launches, among others.</a:t>
            </a:r>
            <a:endParaRPr lang="en-PH" sz="20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PH" b="1" dirty="0" smtClean="0"/>
              <a:t>The Alpha Tents Amenities</a:t>
            </a:r>
            <a:endParaRPr lang="en-PH" b="1" dirty="0"/>
          </a:p>
        </p:txBody>
      </p:sp>
      <p:sp>
        <p:nvSpPr>
          <p:cNvPr id="3" name="Content Placeholder 2"/>
          <p:cNvSpPr>
            <a:spLocks noGrp="1"/>
          </p:cNvSpPr>
          <p:nvPr>
            <p:ph idx="1"/>
          </p:nvPr>
        </p:nvSpPr>
        <p:spPr>
          <a:xfrm>
            <a:off x="457200" y="971550"/>
            <a:ext cx="8229600" cy="3699273"/>
          </a:xfrm>
        </p:spPr>
        <p:txBody>
          <a:bodyPr numCol="1">
            <a:noAutofit/>
          </a:bodyPr>
          <a:lstStyle/>
          <a:p>
            <a:pPr lvl="0" hangingPunct="0"/>
            <a:r>
              <a:rPr lang="en-US" sz="1500" dirty="0" smtClean="0">
                <a:latin typeface="Arial" pitchFamily="34" charset="0"/>
                <a:cs typeface="Arial" pitchFamily="34" charset="0"/>
              </a:rPr>
              <a:t>Total hall area measuring 575 sq. m. with a ceiling measuring 4.6 meters in height </a:t>
            </a:r>
          </a:p>
          <a:p>
            <a:pPr lvl="0" hangingPunct="0"/>
            <a:r>
              <a:rPr lang="en-US" sz="1500" dirty="0" smtClean="0">
                <a:latin typeface="Arial" pitchFamily="34" charset="0"/>
                <a:cs typeface="Arial" pitchFamily="34" charset="0"/>
              </a:rPr>
              <a:t>With 170 sq. m. al fresco  area  with views of the Makati skyline</a:t>
            </a:r>
          </a:p>
          <a:p>
            <a:pPr lvl="0" hangingPunct="0"/>
            <a:r>
              <a:rPr lang="en-US" sz="1500" dirty="0" smtClean="0">
                <a:latin typeface="Arial" pitchFamily="34" charset="0"/>
                <a:cs typeface="Arial" pitchFamily="34" charset="0"/>
              </a:rPr>
              <a:t>Reception lobby</a:t>
            </a:r>
          </a:p>
          <a:p>
            <a:pPr lvl="0" hangingPunct="0"/>
            <a:r>
              <a:rPr lang="en-US" sz="1500" dirty="0" smtClean="0">
                <a:latin typeface="Arial" pitchFamily="34" charset="0"/>
                <a:cs typeface="Arial" pitchFamily="34" charset="0"/>
              </a:rPr>
              <a:t>Fully Air Conditioned</a:t>
            </a:r>
          </a:p>
          <a:p>
            <a:pPr hangingPunct="0"/>
            <a:r>
              <a:rPr lang="en-US" sz="1500" dirty="0" smtClean="0">
                <a:latin typeface="Arial" pitchFamily="34" charset="0"/>
                <a:cs typeface="Arial" pitchFamily="34" charset="0"/>
              </a:rPr>
              <a:t>Acoustically enhanced main hall</a:t>
            </a:r>
          </a:p>
          <a:p>
            <a:pPr lvl="0" hangingPunct="0"/>
            <a:r>
              <a:rPr lang="en-US" sz="1600" dirty="0" smtClean="0">
                <a:latin typeface="Arial" pitchFamily="34" charset="0"/>
                <a:cs typeface="Arial" pitchFamily="34" charset="0"/>
              </a:rPr>
              <a:t>Private Room with Toilet and Lounge Area</a:t>
            </a:r>
          </a:p>
          <a:p>
            <a:pPr hangingPunct="0"/>
            <a:r>
              <a:rPr lang="en-US" sz="1500" dirty="0" smtClean="0">
                <a:latin typeface="Arial" pitchFamily="34" charset="0"/>
                <a:cs typeface="Arial" pitchFamily="34" charset="0"/>
              </a:rPr>
              <a:t>100% back-up emergency power with electricity up to 300 amperes</a:t>
            </a:r>
          </a:p>
          <a:p>
            <a:pPr lvl="0" hangingPunct="0"/>
            <a:r>
              <a:rPr lang="en-US" sz="1500" dirty="0" smtClean="0">
                <a:latin typeface="Arial" pitchFamily="34" charset="0"/>
                <a:cs typeface="Arial" pitchFamily="34" charset="0"/>
              </a:rPr>
              <a:t>Executive Ladies’ and Men’s comfort rooms</a:t>
            </a:r>
          </a:p>
          <a:p>
            <a:pPr lvl="0" hangingPunct="0"/>
            <a:r>
              <a:rPr lang="en-US" sz="1500" dirty="0" smtClean="0">
                <a:latin typeface="Arial" pitchFamily="34" charset="0"/>
                <a:cs typeface="Arial" pitchFamily="34" charset="0"/>
              </a:rPr>
              <a:t>Two (2) service elevators for ingress and egress</a:t>
            </a:r>
          </a:p>
          <a:p>
            <a:pPr lvl="0" hangingPunct="0"/>
            <a:r>
              <a:rPr lang="en-US" sz="1500" dirty="0" smtClean="0">
                <a:latin typeface="Arial" pitchFamily="34" charset="0"/>
                <a:cs typeface="Arial" pitchFamily="34" charset="0"/>
              </a:rPr>
              <a:t>Access to scenic elevator and escalator</a:t>
            </a:r>
          </a:p>
          <a:p>
            <a:pPr lvl="0" hangingPunct="0"/>
            <a:r>
              <a:rPr lang="en-US" sz="1500" dirty="0" smtClean="0">
                <a:latin typeface="Arial" pitchFamily="34" charset="0"/>
                <a:cs typeface="Arial" pitchFamily="34" charset="0"/>
              </a:rPr>
              <a:t>Security, engineering, and housekeeping staff support</a:t>
            </a:r>
          </a:p>
          <a:p>
            <a:pPr lvl="0" hangingPunct="0"/>
            <a:r>
              <a:rPr lang="en-US" sz="1500" dirty="0" smtClean="0">
                <a:latin typeface="Arial" pitchFamily="34" charset="0"/>
                <a:cs typeface="Arial" pitchFamily="34" charset="0"/>
              </a:rPr>
              <a:t>Secured parking space</a:t>
            </a:r>
          </a:p>
          <a:p>
            <a:pPr lvl="0" hangingPunct="0"/>
            <a:r>
              <a:rPr lang="en-US" sz="1500" dirty="0" smtClean="0">
                <a:latin typeface="Arial" pitchFamily="34" charset="0"/>
                <a:cs typeface="Arial" pitchFamily="34" charset="0"/>
              </a:rPr>
              <a:t>Accessible through MRT and other public transport</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PH" b="1" dirty="0" smtClean="0"/>
              <a:t>Rates</a:t>
            </a:r>
            <a:endParaRPr lang="en-PH" b="1" dirty="0"/>
          </a:p>
        </p:txBody>
      </p:sp>
      <p:graphicFrame>
        <p:nvGraphicFramePr>
          <p:cNvPr id="10" name="Content Placeholder 9"/>
          <p:cNvGraphicFramePr>
            <a:graphicFrameLocks noGrp="1"/>
          </p:cNvGraphicFramePr>
          <p:nvPr>
            <p:ph idx="1"/>
          </p:nvPr>
        </p:nvGraphicFramePr>
        <p:xfrm>
          <a:off x="457200" y="1047751"/>
          <a:ext cx="8229600" cy="2209799"/>
        </p:xfrm>
        <a:graphic>
          <a:graphicData uri="http://schemas.openxmlformats.org/drawingml/2006/table">
            <a:tbl>
              <a:tblPr>
                <a:effectLst>
                  <a:outerShdw blurRad="50800" dist="88900" algn="l" rotWithShape="0">
                    <a:prstClr val="black">
                      <a:alpha val="40000"/>
                    </a:prstClr>
                  </a:outerShdw>
                </a:effectLst>
              </a:tblPr>
              <a:tblGrid>
                <a:gridCol w="1002590"/>
                <a:gridCol w="1237574"/>
                <a:gridCol w="1832861"/>
                <a:gridCol w="1112249"/>
                <a:gridCol w="1644875"/>
                <a:gridCol w="1399451"/>
              </a:tblGrid>
              <a:tr h="324493">
                <a:tc rowSpan="2">
                  <a:txBody>
                    <a:bodyPr/>
                    <a:lstStyle/>
                    <a:p>
                      <a:pPr algn="ctr" fontAlgn="ctr"/>
                      <a:r>
                        <a:rPr lang="en-US" sz="1400" b="1" i="0" u="none" strike="noStrike" dirty="0">
                          <a:solidFill>
                            <a:schemeClr val="bg1"/>
                          </a:solidFill>
                          <a:latin typeface="Arial" pitchFamily="34" charset="0"/>
                          <a:cs typeface="Arial" pitchFamily="34" charset="0"/>
                        </a:rPr>
                        <a:t>AREA</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38ED5"/>
                    </a:solidFill>
                  </a:tcPr>
                </a:tc>
                <a:tc gridSpan="2">
                  <a:txBody>
                    <a:bodyPr/>
                    <a:lstStyle/>
                    <a:p>
                      <a:pPr algn="ctr" fontAlgn="b"/>
                      <a:r>
                        <a:rPr lang="en-US" sz="1400" b="1" i="0" u="none" strike="noStrike" dirty="0">
                          <a:solidFill>
                            <a:schemeClr val="bg1"/>
                          </a:solidFill>
                          <a:latin typeface="Arial" pitchFamily="34" charset="0"/>
                          <a:cs typeface="Arial" pitchFamily="34" charset="0"/>
                        </a:rPr>
                        <a:t>CAPACITY</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38ED5"/>
                    </a:solidFill>
                  </a:tcPr>
                </a:tc>
                <a:tc hMerge="1">
                  <a:txBody>
                    <a:bodyPr/>
                    <a:lstStyle/>
                    <a:p>
                      <a:endParaRPr lang="en-US"/>
                    </a:p>
                  </a:txBody>
                  <a:tcPr/>
                </a:tc>
                <a:tc gridSpan="2">
                  <a:txBody>
                    <a:bodyPr/>
                    <a:lstStyle/>
                    <a:p>
                      <a:pPr algn="ctr" fontAlgn="b"/>
                      <a:r>
                        <a:rPr lang="en-US" sz="1400" b="1" i="0" u="none" strike="noStrike" dirty="0">
                          <a:solidFill>
                            <a:schemeClr val="bg1"/>
                          </a:solidFill>
                          <a:latin typeface="Arial" pitchFamily="34" charset="0"/>
                          <a:cs typeface="Arial" pitchFamily="34" charset="0"/>
                        </a:rPr>
                        <a:t>STANDARD RATE (5 HOURS) </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38ED5"/>
                    </a:solidFill>
                  </a:tcPr>
                </a:tc>
                <a:tc hMerge="1">
                  <a:txBody>
                    <a:bodyPr/>
                    <a:lstStyle/>
                    <a:p>
                      <a:endParaRPr lang="en-US"/>
                    </a:p>
                  </a:txBody>
                  <a:tcPr/>
                </a:tc>
                <a:tc rowSpan="2">
                  <a:txBody>
                    <a:bodyPr/>
                    <a:lstStyle/>
                    <a:p>
                      <a:pPr algn="ctr" fontAlgn="ctr"/>
                      <a:r>
                        <a:rPr lang="en-US" sz="1400" b="1" i="0" u="none" strike="noStrike" dirty="0">
                          <a:solidFill>
                            <a:schemeClr val="bg1"/>
                          </a:solidFill>
                          <a:latin typeface="Arial" pitchFamily="34" charset="0"/>
                          <a:cs typeface="Arial" pitchFamily="34" charset="0"/>
                        </a:rPr>
                        <a:t>SPECIAL </a:t>
                      </a:r>
                      <a:r>
                        <a:rPr lang="en-US" sz="1400" b="1" i="0" u="none" strike="noStrike" dirty="0" smtClean="0">
                          <a:solidFill>
                            <a:schemeClr val="bg1"/>
                          </a:solidFill>
                          <a:latin typeface="Arial" pitchFamily="34" charset="0"/>
                          <a:cs typeface="Arial" pitchFamily="34" charset="0"/>
                        </a:rPr>
                        <a:t>RATE</a:t>
                      </a:r>
                    </a:p>
                    <a:p>
                      <a:pPr algn="ctr" fontAlgn="ctr"/>
                      <a:r>
                        <a:rPr lang="en-US" sz="1400" b="1" i="0" u="none" strike="noStrike" dirty="0" smtClean="0">
                          <a:solidFill>
                            <a:schemeClr val="bg1"/>
                          </a:solidFill>
                          <a:latin typeface="Arial" pitchFamily="34" charset="0"/>
                          <a:cs typeface="Arial" pitchFamily="34" charset="0"/>
                        </a:rPr>
                        <a:t> </a:t>
                      </a:r>
                      <a:r>
                        <a:rPr lang="en-US" sz="1400" b="1" i="0" u="none" strike="noStrike" dirty="0">
                          <a:solidFill>
                            <a:schemeClr val="bg1"/>
                          </a:solidFill>
                          <a:latin typeface="Arial" pitchFamily="34" charset="0"/>
                          <a:cs typeface="Arial" pitchFamily="34" charset="0"/>
                        </a:rPr>
                        <a:t>(10 HOURS)</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38ED5"/>
                    </a:solidFill>
                  </a:tcPr>
                </a:tc>
              </a:tr>
              <a:tr h="324493">
                <a:tc vMerge="1">
                  <a:txBody>
                    <a:bodyPr/>
                    <a:lstStyle/>
                    <a:p>
                      <a:endParaRPr lang="en-US"/>
                    </a:p>
                  </a:txBody>
                  <a:tcPr/>
                </a:tc>
                <a:tc>
                  <a:txBody>
                    <a:bodyPr/>
                    <a:lstStyle/>
                    <a:p>
                      <a:pPr algn="ctr" fontAlgn="b"/>
                      <a:r>
                        <a:rPr lang="en-US" sz="1400" b="0" i="0" u="none" strike="noStrike" dirty="0">
                          <a:solidFill>
                            <a:srgbClr val="000000"/>
                          </a:solidFill>
                          <a:latin typeface="Arial" pitchFamily="34" charset="0"/>
                          <a:cs typeface="Arial" pitchFamily="34" charset="0"/>
                        </a:rPr>
                        <a:t>Banquet</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8DB4E3"/>
                    </a:solidFill>
                  </a:tcPr>
                </a:tc>
                <a:tc>
                  <a:txBody>
                    <a:bodyPr/>
                    <a:lstStyle/>
                    <a:p>
                      <a:pPr algn="ctr" fontAlgn="b"/>
                      <a:r>
                        <a:rPr lang="en-US" sz="1400" b="0" i="0" u="none" strike="noStrike" dirty="0">
                          <a:solidFill>
                            <a:srgbClr val="000000"/>
                          </a:solidFill>
                          <a:latin typeface="Arial" pitchFamily="34" charset="0"/>
                          <a:cs typeface="Arial" pitchFamily="34" charset="0"/>
                        </a:rPr>
                        <a:t>Cocktails/Theater</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8DB4E3"/>
                    </a:solidFill>
                  </a:tcPr>
                </a:tc>
                <a:tc>
                  <a:txBody>
                    <a:bodyPr/>
                    <a:lstStyle/>
                    <a:p>
                      <a:pPr algn="ctr" fontAlgn="b"/>
                      <a:r>
                        <a:rPr lang="en-US" sz="1400" b="0" i="0" u="none" strike="noStrike" dirty="0">
                          <a:solidFill>
                            <a:srgbClr val="000000"/>
                          </a:solidFill>
                          <a:latin typeface="Arial" pitchFamily="34" charset="0"/>
                          <a:cs typeface="Arial" pitchFamily="34" charset="0"/>
                        </a:rPr>
                        <a:t>Day</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8DB4E3"/>
                    </a:solidFill>
                  </a:tcPr>
                </a:tc>
                <a:tc>
                  <a:txBody>
                    <a:bodyPr/>
                    <a:lstStyle/>
                    <a:p>
                      <a:pPr algn="ctr" fontAlgn="b"/>
                      <a:r>
                        <a:rPr lang="en-US" sz="1400" b="0" i="0" u="none" strike="noStrike" dirty="0">
                          <a:solidFill>
                            <a:srgbClr val="000000"/>
                          </a:solidFill>
                          <a:latin typeface="Arial" pitchFamily="34" charset="0"/>
                          <a:cs typeface="Arial" pitchFamily="34" charset="0"/>
                        </a:rPr>
                        <a:t>Evening</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8DB4E3"/>
                    </a:solidFill>
                  </a:tcPr>
                </a:tc>
                <a:tc vMerge="1">
                  <a:txBody>
                    <a:bodyPr/>
                    <a:lstStyle/>
                    <a:p>
                      <a:endParaRPr lang="en-US"/>
                    </a:p>
                  </a:txBody>
                  <a:tcPr/>
                </a:tc>
              </a:tr>
              <a:tr h="324493">
                <a:tc gridSpan="6">
                  <a:txBody>
                    <a:bodyPr/>
                    <a:lstStyle/>
                    <a:p>
                      <a:pPr algn="ctr" fontAlgn="b"/>
                      <a:r>
                        <a:rPr lang="en-US" sz="1400" b="1" i="0" u="none" strike="noStrike" dirty="0">
                          <a:solidFill>
                            <a:srgbClr val="000000"/>
                          </a:solidFill>
                          <a:latin typeface="Arial" pitchFamily="34" charset="0"/>
                          <a:cs typeface="Arial" pitchFamily="34" charset="0"/>
                        </a:rPr>
                        <a:t>From January to November</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1">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74320">
                <a:tc>
                  <a:txBody>
                    <a:bodyPr/>
                    <a:lstStyle/>
                    <a:p>
                      <a:pPr algn="ctr" fontAlgn="b"/>
                      <a:r>
                        <a:rPr lang="en-US" sz="1400" b="0" i="0" u="none" strike="noStrike" dirty="0">
                          <a:solidFill>
                            <a:srgbClr val="000000"/>
                          </a:solidFill>
                          <a:latin typeface="Arial" pitchFamily="34" charset="0"/>
                          <a:cs typeface="Arial" pitchFamily="34" charset="0"/>
                        </a:rPr>
                        <a:t>WHOLE</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1">
                        <a:lumMod val="40000"/>
                        <a:lumOff val="60000"/>
                      </a:schemeClr>
                    </a:solidFill>
                  </a:tcPr>
                </a:tc>
                <a:tc>
                  <a:txBody>
                    <a:bodyPr/>
                    <a:lstStyle/>
                    <a:p>
                      <a:pPr algn="ctr" fontAlgn="b"/>
                      <a:r>
                        <a:rPr lang="en-US" sz="1400" b="0" i="0" u="none" strike="noStrike" dirty="0">
                          <a:solidFill>
                            <a:srgbClr val="000000"/>
                          </a:solidFill>
                          <a:latin typeface="Arial" pitchFamily="34" charset="0"/>
                          <a:cs typeface="Arial" pitchFamily="34" charset="0"/>
                        </a:rPr>
                        <a:t>350-400 </a:t>
                      </a:r>
                      <a:r>
                        <a:rPr lang="en-US" sz="1400" b="0" i="0" u="none" strike="noStrike" dirty="0" err="1">
                          <a:solidFill>
                            <a:srgbClr val="000000"/>
                          </a:solidFill>
                          <a:latin typeface="Arial" pitchFamily="34" charset="0"/>
                          <a:cs typeface="Arial" pitchFamily="34" charset="0"/>
                        </a:rPr>
                        <a:t>pax</a:t>
                      </a:r>
                      <a:endParaRPr lang="en-US" sz="1400" b="0" i="0" u="none" strike="noStrike" dirty="0">
                        <a:solidFill>
                          <a:srgbClr val="000000"/>
                        </a:solidFill>
                        <a:latin typeface="Arial" pitchFamily="34" charset="0"/>
                        <a:cs typeface="Arial"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1">
                        <a:lumMod val="40000"/>
                        <a:lumOff val="60000"/>
                      </a:schemeClr>
                    </a:solidFill>
                  </a:tcPr>
                </a:tc>
                <a:tc>
                  <a:txBody>
                    <a:bodyPr/>
                    <a:lstStyle/>
                    <a:p>
                      <a:pPr algn="ctr" fontAlgn="b"/>
                      <a:r>
                        <a:rPr lang="en-US" sz="1400" b="0" i="0" u="none" strike="noStrike" dirty="0">
                          <a:solidFill>
                            <a:srgbClr val="000000"/>
                          </a:solidFill>
                          <a:latin typeface="Arial" pitchFamily="34" charset="0"/>
                          <a:cs typeface="Arial" pitchFamily="34" charset="0"/>
                        </a:rPr>
                        <a:t>500-600 </a:t>
                      </a:r>
                      <a:r>
                        <a:rPr lang="en-US" sz="1400" b="0" i="0" u="none" strike="noStrike" dirty="0" err="1">
                          <a:solidFill>
                            <a:srgbClr val="000000"/>
                          </a:solidFill>
                          <a:latin typeface="Arial" pitchFamily="34" charset="0"/>
                          <a:cs typeface="Arial" pitchFamily="34" charset="0"/>
                        </a:rPr>
                        <a:t>pax</a:t>
                      </a:r>
                      <a:endParaRPr lang="en-US" sz="1400" b="0" i="0" u="none" strike="noStrike" dirty="0">
                        <a:solidFill>
                          <a:srgbClr val="000000"/>
                        </a:solidFill>
                        <a:latin typeface="Arial" pitchFamily="34" charset="0"/>
                        <a:cs typeface="Arial"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1">
                        <a:lumMod val="40000"/>
                        <a:lumOff val="60000"/>
                      </a:schemeClr>
                    </a:solidFill>
                  </a:tcPr>
                </a:tc>
                <a:tc>
                  <a:txBody>
                    <a:bodyPr/>
                    <a:lstStyle/>
                    <a:p>
                      <a:pPr algn="ctr" fontAlgn="b"/>
                      <a:r>
                        <a:rPr lang="en-US" sz="1400" b="0" i="0" u="none" strike="noStrike" dirty="0">
                          <a:solidFill>
                            <a:srgbClr val="000000"/>
                          </a:solidFill>
                          <a:latin typeface="Arial" pitchFamily="34" charset="0"/>
                          <a:cs typeface="Arial" pitchFamily="34" charset="0"/>
                        </a:rPr>
                        <a:t>80,000.00</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1">
                        <a:lumMod val="40000"/>
                        <a:lumOff val="60000"/>
                      </a:schemeClr>
                    </a:solidFill>
                  </a:tcPr>
                </a:tc>
                <a:tc>
                  <a:txBody>
                    <a:bodyPr/>
                    <a:lstStyle/>
                    <a:p>
                      <a:pPr algn="ctr" fontAlgn="b"/>
                      <a:r>
                        <a:rPr lang="en-US" sz="1400" b="0" i="0" u="none" strike="noStrike" dirty="0" smtClean="0">
                          <a:solidFill>
                            <a:srgbClr val="000000"/>
                          </a:solidFill>
                          <a:latin typeface="Arial" pitchFamily="34" charset="0"/>
                          <a:cs typeface="Arial" pitchFamily="34" charset="0"/>
                        </a:rPr>
                        <a:t>100,000.00 </a:t>
                      </a:r>
                      <a:endParaRPr lang="en-US" sz="1400" b="0" i="0" u="none" strike="noStrike" dirty="0">
                        <a:solidFill>
                          <a:srgbClr val="000000"/>
                        </a:solidFill>
                        <a:latin typeface="Arial" pitchFamily="34" charset="0"/>
                        <a:cs typeface="Arial"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1">
                        <a:lumMod val="40000"/>
                        <a:lumOff val="60000"/>
                      </a:schemeClr>
                    </a:solidFill>
                  </a:tcPr>
                </a:tc>
                <a:tc>
                  <a:txBody>
                    <a:bodyPr/>
                    <a:lstStyle/>
                    <a:p>
                      <a:pPr algn="ctr" fontAlgn="b"/>
                      <a:r>
                        <a:rPr lang="en-US" sz="1400" b="0" i="0" u="none" strike="noStrike" dirty="0">
                          <a:solidFill>
                            <a:srgbClr val="000000"/>
                          </a:solidFill>
                          <a:latin typeface="Arial" pitchFamily="34" charset="0"/>
                          <a:cs typeface="Arial" pitchFamily="34" charset="0"/>
                        </a:rPr>
                        <a:t>130,000.00</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1">
                        <a:lumMod val="40000"/>
                        <a:lumOff val="60000"/>
                      </a:schemeClr>
                    </a:solidFill>
                  </a:tcPr>
                </a:tc>
              </a:tr>
              <a:tr h="324493">
                <a:tc gridSpan="6">
                  <a:txBody>
                    <a:bodyPr/>
                    <a:lstStyle/>
                    <a:p>
                      <a:pPr algn="ctr" fontAlgn="b"/>
                      <a:r>
                        <a:rPr lang="en-US" sz="1400" b="1" i="0" u="none" strike="noStrike" dirty="0">
                          <a:solidFill>
                            <a:srgbClr val="000000"/>
                          </a:solidFill>
                          <a:latin typeface="Arial" pitchFamily="34" charset="0"/>
                          <a:cs typeface="Arial" pitchFamily="34" charset="0"/>
                        </a:rPr>
                        <a:t>December</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1">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37507">
                <a:tc>
                  <a:txBody>
                    <a:bodyPr/>
                    <a:lstStyle/>
                    <a:p>
                      <a:pPr algn="ctr" fontAlgn="b"/>
                      <a:r>
                        <a:rPr lang="en-US" sz="1400" b="0" i="0" u="none" strike="noStrike" dirty="0">
                          <a:solidFill>
                            <a:srgbClr val="000000"/>
                          </a:solidFill>
                          <a:latin typeface="Arial" pitchFamily="34" charset="0"/>
                          <a:cs typeface="Arial" pitchFamily="34" charset="0"/>
                        </a:rPr>
                        <a:t>WHOLE</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1">
                        <a:lumMod val="40000"/>
                        <a:lumOff val="60000"/>
                      </a:schemeClr>
                    </a:solidFill>
                  </a:tcPr>
                </a:tc>
                <a:tc>
                  <a:txBody>
                    <a:bodyPr/>
                    <a:lstStyle/>
                    <a:p>
                      <a:pPr algn="ctr" fontAlgn="b"/>
                      <a:r>
                        <a:rPr lang="en-US" sz="1400" b="0" i="0" u="none" strike="noStrike" dirty="0">
                          <a:solidFill>
                            <a:srgbClr val="000000"/>
                          </a:solidFill>
                          <a:latin typeface="Arial" pitchFamily="34" charset="0"/>
                          <a:cs typeface="Arial" pitchFamily="34" charset="0"/>
                        </a:rPr>
                        <a:t>350-400 </a:t>
                      </a:r>
                      <a:r>
                        <a:rPr lang="en-US" sz="1400" b="0" i="0" u="none" strike="noStrike" dirty="0" err="1">
                          <a:solidFill>
                            <a:srgbClr val="000000"/>
                          </a:solidFill>
                          <a:latin typeface="Arial" pitchFamily="34" charset="0"/>
                          <a:cs typeface="Arial" pitchFamily="34" charset="0"/>
                        </a:rPr>
                        <a:t>pax</a:t>
                      </a:r>
                      <a:endParaRPr lang="en-US" sz="1400" b="0" i="0" u="none" strike="noStrike" dirty="0">
                        <a:solidFill>
                          <a:srgbClr val="000000"/>
                        </a:solidFill>
                        <a:latin typeface="Arial" pitchFamily="34" charset="0"/>
                        <a:cs typeface="Arial"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1">
                        <a:lumMod val="40000"/>
                        <a:lumOff val="60000"/>
                      </a:schemeClr>
                    </a:solidFill>
                  </a:tcPr>
                </a:tc>
                <a:tc>
                  <a:txBody>
                    <a:bodyPr/>
                    <a:lstStyle/>
                    <a:p>
                      <a:pPr algn="ctr" fontAlgn="b"/>
                      <a:r>
                        <a:rPr lang="en-US" sz="1400" b="0" i="0" u="none" strike="noStrike" dirty="0">
                          <a:solidFill>
                            <a:srgbClr val="000000"/>
                          </a:solidFill>
                          <a:latin typeface="Arial" pitchFamily="34" charset="0"/>
                          <a:cs typeface="Arial" pitchFamily="34" charset="0"/>
                        </a:rPr>
                        <a:t>500-600 </a:t>
                      </a:r>
                      <a:r>
                        <a:rPr lang="en-US" sz="1400" b="0" i="0" u="none" strike="noStrike" dirty="0" err="1">
                          <a:solidFill>
                            <a:srgbClr val="000000"/>
                          </a:solidFill>
                          <a:latin typeface="Arial" pitchFamily="34" charset="0"/>
                          <a:cs typeface="Arial" pitchFamily="34" charset="0"/>
                        </a:rPr>
                        <a:t>pax</a:t>
                      </a:r>
                      <a:endParaRPr lang="en-US" sz="1400" b="0" i="0" u="none" strike="noStrike" dirty="0">
                        <a:solidFill>
                          <a:srgbClr val="000000"/>
                        </a:solidFill>
                        <a:latin typeface="Arial" pitchFamily="34" charset="0"/>
                        <a:cs typeface="Arial"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1">
                        <a:lumMod val="40000"/>
                        <a:lumOff val="60000"/>
                      </a:schemeClr>
                    </a:solidFill>
                  </a:tcPr>
                </a:tc>
                <a:tc>
                  <a:txBody>
                    <a:bodyPr/>
                    <a:lstStyle/>
                    <a:p>
                      <a:pPr algn="ctr" fontAlgn="b"/>
                      <a:r>
                        <a:rPr lang="en-US" sz="1400" b="0" i="0" u="none" strike="noStrike" dirty="0">
                          <a:solidFill>
                            <a:srgbClr val="000000"/>
                          </a:solidFill>
                          <a:latin typeface="Arial" pitchFamily="34" charset="0"/>
                          <a:cs typeface="Arial" pitchFamily="34" charset="0"/>
                        </a:rPr>
                        <a:t>100,000.00</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1">
                        <a:lumMod val="40000"/>
                        <a:lumOff val="60000"/>
                      </a:schemeClr>
                    </a:solidFill>
                  </a:tcPr>
                </a:tc>
                <a:tc>
                  <a:txBody>
                    <a:bodyPr/>
                    <a:lstStyle/>
                    <a:p>
                      <a:pPr algn="ctr" fontAlgn="b"/>
                      <a:r>
                        <a:rPr lang="en-US" sz="1400" b="0" i="0" u="none" strike="noStrike" dirty="0">
                          <a:solidFill>
                            <a:srgbClr val="000000"/>
                          </a:solidFill>
                          <a:latin typeface="Arial" pitchFamily="34" charset="0"/>
                          <a:cs typeface="Arial" pitchFamily="34" charset="0"/>
                        </a:rPr>
                        <a:t>120,000.00</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1">
                        <a:lumMod val="40000"/>
                        <a:lumOff val="60000"/>
                      </a:schemeClr>
                    </a:solidFill>
                  </a:tcPr>
                </a:tc>
                <a:tc>
                  <a:txBody>
                    <a:bodyPr/>
                    <a:lstStyle/>
                    <a:p>
                      <a:pPr algn="ctr" fontAlgn="b"/>
                      <a:r>
                        <a:rPr lang="en-US" sz="1400" b="0" i="0" u="none" strike="noStrike" dirty="0">
                          <a:solidFill>
                            <a:srgbClr val="000000"/>
                          </a:solidFill>
                          <a:latin typeface="Arial" pitchFamily="34" charset="0"/>
                          <a:cs typeface="Arial" pitchFamily="34" charset="0"/>
                        </a:rPr>
                        <a:t>160,000.00</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accent1">
                        <a:lumMod val="40000"/>
                        <a:lumOff val="60000"/>
                      </a:schemeClr>
                    </a:solidFill>
                  </a:tcPr>
                </a:tc>
              </a:tr>
            </a:tbl>
          </a:graphicData>
        </a:graphic>
      </p:graphicFrame>
      <p:sp>
        <p:nvSpPr>
          <p:cNvPr id="11" name="Title 1"/>
          <p:cNvSpPr txBox="1">
            <a:spLocks/>
          </p:cNvSpPr>
          <p:nvPr/>
        </p:nvSpPr>
        <p:spPr>
          <a:xfrm>
            <a:off x="381000" y="3562350"/>
            <a:ext cx="8229600" cy="704850"/>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PH" sz="1400" b="1" i="0" u="none" strike="noStrike" kern="1200" cap="none" spc="0" normalizeH="0" baseline="0" noProof="0" dirty="0" smtClean="0">
                <a:ln>
                  <a:noFill/>
                </a:ln>
                <a:solidFill>
                  <a:schemeClr val="tx1"/>
                </a:solidFill>
                <a:effectLst/>
                <a:uLnTx/>
                <a:uFillTx/>
                <a:latin typeface="+mj-lt"/>
                <a:ea typeface="+mj-ea"/>
                <a:cs typeface="+mj-cs"/>
              </a:rPr>
              <a:t>Important Provisions:</a:t>
            </a:r>
            <a:endParaRPr lang="en-PH" sz="1400" b="1" dirty="0">
              <a:latin typeface="+mj-lt"/>
              <a:ea typeface="+mj-ea"/>
              <a:cs typeface="+mj-cs"/>
            </a:endParaRPr>
          </a:p>
          <a:p>
            <a:pPr marL="0" marR="0" lvl="0" indent="0" defTabSz="914400" rtl="0" eaLnBrk="1" fontAlgn="auto" latinLnBrk="0" hangingPunct="1">
              <a:lnSpc>
                <a:spcPct val="100000"/>
              </a:lnSpc>
              <a:spcBef>
                <a:spcPct val="0"/>
              </a:spcBef>
              <a:spcAft>
                <a:spcPts val="0"/>
              </a:spcAft>
              <a:buClrTx/>
              <a:buSzTx/>
              <a:buFont typeface="Arial" pitchFamily="34" charset="0"/>
              <a:buChar char="•"/>
              <a:tabLst/>
              <a:defRPr/>
            </a:pPr>
            <a:r>
              <a:rPr lang="en-PH" sz="1400" dirty="0" smtClean="0">
                <a:latin typeface="+mj-lt"/>
                <a:ea typeface="+mj-ea"/>
                <a:cs typeface="+mj-cs"/>
              </a:rPr>
              <a:t>Caterer &amp; Sound System Arrangements: For client’s account and direct coordination (NO CORKAGE FEE)</a:t>
            </a:r>
          </a:p>
          <a:p>
            <a:pPr marL="0" marR="0" lvl="0" indent="0" defTabSz="914400" rtl="0" eaLnBrk="1" fontAlgn="auto" latinLnBrk="0" hangingPunct="1">
              <a:lnSpc>
                <a:spcPct val="100000"/>
              </a:lnSpc>
              <a:spcBef>
                <a:spcPct val="0"/>
              </a:spcBef>
              <a:spcAft>
                <a:spcPts val="0"/>
              </a:spcAft>
              <a:buClrTx/>
              <a:buSzTx/>
              <a:buFont typeface="Arial" pitchFamily="34" charset="0"/>
              <a:buChar char="•"/>
              <a:tabLst/>
              <a:defRPr/>
            </a:pPr>
            <a:r>
              <a:rPr lang="en-PH" sz="1400" dirty="0" smtClean="0">
                <a:latin typeface="+mj-lt"/>
                <a:ea typeface="+mj-ea"/>
                <a:cs typeface="+mj-cs"/>
              </a:rPr>
              <a:t>All rates are subject to 12% Value Added Tax (VAT)</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PH" b="1" dirty="0" smtClean="0"/>
              <a:t>Photos</a:t>
            </a:r>
            <a:endParaRPr lang="en-PH" b="1" dirty="0"/>
          </a:p>
        </p:txBody>
      </p:sp>
      <p:pic>
        <p:nvPicPr>
          <p:cNvPr id="5" name="Picture 4" descr="backlit1.jpg"/>
          <p:cNvPicPr>
            <a:picLocks noChangeAspect="1"/>
          </p:cNvPicPr>
          <p:nvPr/>
        </p:nvPicPr>
        <p:blipFill>
          <a:blip r:embed="rId2" cstate="print"/>
          <a:stretch>
            <a:fillRect/>
          </a:stretch>
        </p:blipFill>
        <p:spPr>
          <a:xfrm>
            <a:off x="685800" y="819151"/>
            <a:ext cx="1905000" cy="2862881"/>
          </a:xfrm>
          <a:prstGeom prst="rect">
            <a:avLst/>
          </a:prstGeom>
          <a:effectLst>
            <a:outerShdw blurRad="50800" dist="38100" dir="2700000" algn="tl" rotWithShape="0">
              <a:prstClr val="black">
                <a:alpha val="40000"/>
              </a:prstClr>
            </a:outerShdw>
          </a:effectLst>
        </p:spPr>
      </p:pic>
      <p:pic>
        <p:nvPicPr>
          <p:cNvPr id="6" name="Picture 5" descr="IMG_2330.JPG"/>
          <p:cNvPicPr>
            <a:picLocks noChangeAspect="1"/>
          </p:cNvPicPr>
          <p:nvPr/>
        </p:nvPicPr>
        <p:blipFill>
          <a:blip r:embed="rId3" cstate="print"/>
          <a:stretch>
            <a:fillRect/>
          </a:stretch>
        </p:blipFill>
        <p:spPr>
          <a:xfrm>
            <a:off x="1981201" y="2419350"/>
            <a:ext cx="2819400" cy="1876067"/>
          </a:xfrm>
          <a:prstGeom prst="rect">
            <a:avLst/>
          </a:prstGeom>
          <a:effectLst>
            <a:outerShdw blurRad="50800" dist="38100" dir="2700000" algn="tl" rotWithShape="0">
              <a:prstClr val="black">
                <a:alpha val="40000"/>
              </a:prstClr>
            </a:outerShdw>
          </a:effectLst>
        </p:spPr>
      </p:pic>
      <p:pic>
        <p:nvPicPr>
          <p:cNvPr id="7" name="Picture 6" descr="IMG_2330.JPG"/>
          <p:cNvPicPr>
            <a:picLocks noChangeAspect="1"/>
          </p:cNvPicPr>
          <p:nvPr/>
        </p:nvPicPr>
        <p:blipFill>
          <a:blip r:embed="rId4" cstate="print"/>
          <a:stretch>
            <a:fillRect/>
          </a:stretch>
        </p:blipFill>
        <p:spPr>
          <a:xfrm>
            <a:off x="4267200" y="911124"/>
            <a:ext cx="2832023" cy="1884467"/>
          </a:xfrm>
          <a:prstGeom prst="rect">
            <a:avLst/>
          </a:prstGeom>
          <a:effectLst>
            <a:outerShdw blurRad="50800" dist="38100" dir="2700000" algn="ctr" rotWithShape="0">
              <a:schemeClr val="tx1">
                <a:alpha val="40000"/>
              </a:schemeClr>
            </a:outerShdw>
          </a:effectLst>
        </p:spPr>
      </p:pic>
      <p:pic>
        <p:nvPicPr>
          <p:cNvPr id="1027" name="Picture 3"/>
          <p:cNvPicPr>
            <a:picLocks noChangeAspect="1" noChangeArrowheads="1"/>
          </p:cNvPicPr>
          <p:nvPr/>
        </p:nvPicPr>
        <p:blipFill>
          <a:blip r:embed="rId5" cstate="print"/>
          <a:stretch>
            <a:fillRect/>
          </a:stretch>
        </p:blipFill>
        <p:spPr bwMode="auto">
          <a:xfrm>
            <a:off x="5873302" y="2426034"/>
            <a:ext cx="2737298" cy="1821435"/>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8" name="TextBox 7"/>
          <p:cNvSpPr txBox="1"/>
          <p:nvPr/>
        </p:nvSpPr>
        <p:spPr>
          <a:xfrm>
            <a:off x="762000" y="3714750"/>
            <a:ext cx="1219200" cy="307777"/>
          </a:xfrm>
          <a:prstGeom prst="rect">
            <a:avLst/>
          </a:prstGeom>
          <a:noFill/>
        </p:spPr>
        <p:txBody>
          <a:bodyPr wrap="square" rtlCol="0">
            <a:spAutoFit/>
          </a:bodyPr>
          <a:lstStyle/>
          <a:p>
            <a:r>
              <a:rPr lang="en-US" sz="1400" dirty="0" smtClean="0">
                <a:latin typeface="Arial" pitchFamily="34" charset="0"/>
                <a:cs typeface="Arial" pitchFamily="34" charset="0"/>
              </a:rPr>
              <a:t>   Walkway</a:t>
            </a:r>
            <a:endParaRPr lang="en-US" dirty="0">
              <a:latin typeface="Arial" pitchFamily="34" charset="0"/>
              <a:cs typeface="Arial" pitchFamily="34" charset="0"/>
            </a:endParaRPr>
          </a:p>
        </p:txBody>
      </p:sp>
      <p:sp>
        <p:nvSpPr>
          <p:cNvPr id="9" name="TextBox 8"/>
          <p:cNvSpPr txBox="1"/>
          <p:nvPr/>
        </p:nvSpPr>
        <p:spPr>
          <a:xfrm>
            <a:off x="2743200" y="4248150"/>
            <a:ext cx="1219200" cy="307777"/>
          </a:xfrm>
          <a:prstGeom prst="rect">
            <a:avLst/>
          </a:prstGeom>
          <a:noFill/>
        </p:spPr>
        <p:txBody>
          <a:bodyPr wrap="square" rtlCol="0">
            <a:spAutoFit/>
          </a:bodyPr>
          <a:lstStyle/>
          <a:p>
            <a:r>
              <a:rPr lang="en-US" sz="1400" dirty="0" smtClean="0">
                <a:latin typeface="Arial" pitchFamily="34" charset="0"/>
                <a:cs typeface="Arial" pitchFamily="34" charset="0"/>
              </a:rPr>
              <a:t>Venue Hall</a:t>
            </a:r>
            <a:endParaRPr lang="en-US" dirty="0">
              <a:latin typeface="Arial" pitchFamily="34" charset="0"/>
              <a:cs typeface="Arial" pitchFamily="34" charset="0"/>
            </a:endParaRPr>
          </a:p>
        </p:txBody>
      </p:sp>
      <p:sp>
        <p:nvSpPr>
          <p:cNvPr id="10" name="TextBox 9"/>
          <p:cNvSpPr txBox="1"/>
          <p:nvPr/>
        </p:nvSpPr>
        <p:spPr>
          <a:xfrm>
            <a:off x="6705600" y="4248150"/>
            <a:ext cx="1219200" cy="307777"/>
          </a:xfrm>
          <a:prstGeom prst="rect">
            <a:avLst/>
          </a:prstGeom>
          <a:noFill/>
        </p:spPr>
        <p:txBody>
          <a:bodyPr wrap="square" rtlCol="0">
            <a:spAutoFit/>
          </a:bodyPr>
          <a:lstStyle/>
          <a:p>
            <a:pPr algn="ctr"/>
            <a:r>
              <a:rPr lang="en-US" sz="1400" dirty="0" smtClean="0">
                <a:latin typeface="Arial" pitchFamily="34" charset="0"/>
                <a:cs typeface="Arial" pitchFamily="34" charset="0"/>
              </a:rPr>
              <a:t>Al Fresco</a:t>
            </a:r>
            <a:endParaRPr lang="en-US" dirty="0">
              <a:latin typeface="Arial" pitchFamily="34" charset="0"/>
              <a:cs typeface="Arial" pitchFamily="34" charset="0"/>
            </a:endParaRPr>
          </a:p>
        </p:txBody>
      </p:sp>
      <p:sp>
        <p:nvSpPr>
          <p:cNvPr id="11" name="TextBox 10"/>
          <p:cNvSpPr txBox="1"/>
          <p:nvPr/>
        </p:nvSpPr>
        <p:spPr>
          <a:xfrm>
            <a:off x="7086600" y="1504950"/>
            <a:ext cx="1219200" cy="307777"/>
          </a:xfrm>
          <a:prstGeom prst="rect">
            <a:avLst/>
          </a:prstGeom>
          <a:noFill/>
        </p:spPr>
        <p:txBody>
          <a:bodyPr wrap="square" rtlCol="0">
            <a:spAutoFit/>
          </a:bodyPr>
          <a:lstStyle/>
          <a:p>
            <a:pPr algn="ctr"/>
            <a:r>
              <a:rPr lang="en-US" sz="1400" dirty="0" smtClean="0">
                <a:latin typeface="Arial" pitchFamily="34" charset="0"/>
                <a:cs typeface="Arial" pitchFamily="34" charset="0"/>
              </a:rPr>
              <a:t>Foyer/Lobby</a:t>
            </a:r>
            <a:endParaRPr lang="en-US"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PH" b="1" dirty="0" smtClean="0"/>
              <a:t>Photos</a:t>
            </a:r>
            <a:endParaRPr lang="en-PH" b="1" dirty="0"/>
          </a:p>
        </p:txBody>
      </p:sp>
      <p:pic>
        <p:nvPicPr>
          <p:cNvPr id="1027" name="Picture 3"/>
          <p:cNvPicPr>
            <a:picLocks noChangeAspect="1" noChangeArrowheads="1"/>
          </p:cNvPicPr>
          <p:nvPr/>
        </p:nvPicPr>
        <p:blipFill>
          <a:blip r:embed="rId2" cstate="print"/>
          <a:stretch>
            <a:fillRect/>
          </a:stretch>
        </p:blipFill>
        <p:spPr bwMode="auto">
          <a:xfrm rot="237514">
            <a:off x="5571830" y="1116846"/>
            <a:ext cx="3352801" cy="2220686"/>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6" name="Picture 5" descr="IMG_2330.JPG"/>
          <p:cNvPicPr>
            <a:picLocks noChangeAspect="1"/>
          </p:cNvPicPr>
          <p:nvPr/>
        </p:nvPicPr>
        <p:blipFill>
          <a:blip r:embed="rId3" cstate="print">
            <a:lum bright="33000" contrast="46000"/>
          </a:blip>
          <a:stretch>
            <a:fillRect/>
          </a:stretch>
        </p:blipFill>
        <p:spPr>
          <a:xfrm rot="21192186">
            <a:off x="480516" y="1152268"/>
            <a:ext cx="2980206" cy="2235155"/>
          </a:xfrm>
          <a:prstGeom prst="rect">
            <a:avLst/>
          </a:prstGeom>
        </p:spPr>
      </p:pic>
      <p:pic>
        <p:nvPicPr>
          <p:cNvPr id="5" name="Picture 4" descr="backlit1.jpg"/>
          <p:cNvPicPr>
            <a:picLocks noChangeAspect="1"/>
          </p:cNvPicPr>
          <p:nvPr/>
        </p:nvPicPr>
        <p:blipFill>
          <a:blip r:embed="rId4" cstate="print"/>
          <a:stretch>
            <a:fillRect/>
          </a:stretch>
        </p:blipFill>
        <p:spPr>
          <a:xfrm>
            <a:off x="2819400" y="1962150"/>
            <a:ext cx="3352800" cy="2514600"/>
          </a:xfrm>
          <a:prstGeom prst="rect">
            <a:avLst/>
          </a:prstGeom>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PH" b="1" dirty="0" smtClean="0"/>
              <a:t>Photos</a:t>
            </a:r>
            <a:endParaRPr lang="en-PH" b="1" dirty="0"/>
          </a:p>
        </p:txBody>
      </p:sp>
      <p:pic>
        <p:nvPicPr>
          <p:cNvPr id="1027" name="Picture 3"/>
          <p:cNvPicPr>
            <a:picLocks noChangeAspect="1" noChangeArrowheads="1"/>
          </p:cNvPicPr>
          <p:nvPr/>
        </p:nvPicPr>
        <p:blipFill>
          <a:blip r:embed="rId2" cstate="print"/>
          <a:stretch>
            <a:fillRect/>
          </a:stretch>
        </p:blipFill>
        <p:spPr bwMode="auto">
          <a:xfrm rot="237514">
            <a:off x="5571830" y="931789"/>
            <a:ext cx="3352801" cy="2590800"/>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6" name="Picture 5" descr="IMG_2330.JPG"/>
          <p:cNvPicPr>
            <a:picLocks noChangeAspect="1"/>
          </p:cNvPicPr>
          <p:nvPr/>
        </p:nvPicPr>
        <p:blipFill>
          <a:blip r:embed="rId3" cstate="print"/>
          <a:stretch>
            <a:fillRect/>
          </a:stretch>
        </p:blipFill>
        <p:spPr>
          <a:xfrm rot="21192186">
            <a:off x="289782" y="1009218"/>
            <a:ext cx="3361673" cy="2521255"/>
          </a:xfrm>
          <a:prstGeom prst="rect">
            <a:avLst/>
          </a:prstGeom>
        </p:spPr>
      </p:pic>
      <p:pic>
        <p:nvPicPr>
          <p:cNvPr id="5" name="Picture 4" descr="backlit1.jpg"/>
          <p:cNvPicPr>
            <a:picLocks noChangeAspect="1"/>
          </p:cNvPicPr>
          <p:nvPr/>
        </p:nvPicPr>
        <p:blipFill>
          <a:blip r:embed="rId4" cstate="print"/>
          <a:stretch>
            <a:fillRect/>
          </a:stretch>
        </p:blipFill>
        <p:spPr>
          <a:xfrm>
            <a:off x="2819400" y="1962150"/>
            <a:ext cx="3352800" cy="2514600"/>
          </a:xfrm>
          <a:prstGeom prst="rect">
            <a:avLst/>
          </a:prstGeom>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10200" y="1123951"/>
            <a:ext cx="3733800" cy="914399"/>
          </a:xfrm>
        </p:spPr>
        <p:txBody>
          <a:bodyPr>
            <a:normAutofit/>
          </a:bodyPr>
          <a:lstStyle/>
          <a:p>
            <a:r>
              <a:rPr lang="en-PH" sz="4000" b="1" dirty="0" smtClean="0"/>
              <a:t>Function Rooms</a:t>
            </a:r>
            <a:endParaRPr lang="en-PH" sz="4000" b="1" dirty="0"/>
          </a:p>
        </p:txBody>
      </p:sp>
      <p:pic>
        <p:nvPicPr>
          <p:cNvPr id="6" name="Picture 5" descr="IMG_4854.jpg"/>
          <p:cNvPicPr>
            <a:picLocks noChangeAspect="1"/>
          </p:cNvPicPr>
          <p:nvPr/>
        </p:nvPicPr>
        <p:blipFill>
          <a:blip r:embed="rId2" cstate="print"/>
          <a:stretch>
            <a:fillRect/>
          </a:stretch>
        </p:blipFill>
        <p:spPr>
          <a:xfrm>
            <a:off x="235390" y="607571"/>
            <a:ext cx="5091820" cy="3394547"/>
          </a:xfrm>
          <a:prstGeom prst="rect">
            <a:avLst/>
          </a:prstGeom>
          <a:ln>
            <a:solidFill>
              <a:schemeClr val="tx1"/>
            </a:solidFill>
          </a:ln>
          <a:effectLst>
            <a:outerShdw blurRad="50800" dist="38100" dir="2700000" algn="tl" rotWithShape="0">
              <a:prstClr val="black">
                <a:alpha val="40000"/>
              </a:prstClr>
            </a:outerShdw>
          </a:effectLst>
        </p:spPr>
      </p:pic>
      <p:pic>
        <p:nvPicPr>
          <p:cNvPr id="7" name="Picture 6" descr="alphaland southgate.png"/>
          <p:cNvPicPr>
            <a:picLocks noChangeAspect="1"/>
          </p:cNvPicPr>
          <p:nvPr/>
        </p:nvPicPr>
        <p:blipFill>
          <a:blip r:embed="rId3" cstate="print"/>
          <a:stretch>
            <a:fillRect/>
          </a:stretch>
        </p:blipFill>
        <p:spPr>
          <a:xfrm>
            <a:off x="5562600" y="590550"/>
            <a:ext cx="3429000" cy="596695"/>
          </a:xfrm>
          <a:prstGeom prst="rect">
            <a:avLst/>
          </a:prstGeom>
        </p:spPr>
      </p:pic>
      <p:sp>
        <p:nvSpPr>
          <p:cNvPr id="5" name="Title 1"/>
          <p:cNvSpPr txBox="1">
            <a:spLocks/>
          </p:cNvSpPr>
          <p:nvPr/>
        </p:nvSpPr>
        <p:spPr>
          <a:xfrm>
            <a:off x="5715000" y="1962150"/>
            <a:ext cx="3276600" cy="914399"/>
          </a:xfrm>
          <a:prstGeom prst="rect">
            <a:avLst/>
          </a:prstGeom>
        </p:spPr>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buClrTx/>
              <a:buSzTx/>
              <a:buFont typeface="Arial" pitchFamily="34" charset="0"/>
              <a:buChar char="•"/>
              <a:tabLst/>
              <a:defRPr/>
            </a:pPr>
            <a:r>
              <a:rPr kumimoji="0" lang="en-PH" sz="2000" b="1" i="0" u="none" strike="noStrike" kern="1200" cap="none" spc="0" normalizeH="0" baseline="0" noProof="0" dirty="0" err="1" smtClean="0">
                <a:ln>
                  <a:noFill/>
                </a:ln>
                <a:solidFill>
                  <a:schemeClr val="tx1"/>
                </a:solidFill>
                <a:effectLst/>
                <a:uLnTx/>
                <a:uFillTx/>
                <a:latin typeface="+mj-lt"/>
                <a:ea typeface="+mj-ea"/>
                <a:cs typeface="+mj-cs"/>
              </a:rPr>
              <a:t>Balesi</a:t>
            </a:r>
            <a:r>
              <a:rPr lang="en-PH" sz="2000" b="1" dirty="0" smtClean="0">
                <a:latin typeface="+mj-lt"/>
                <a:ea typeface="+mj-ea"/>
                <a:cs typeface="+mj-cs"/>
              </a:rPr>
              <a:t>n and </a:t>
            </a:r>
            <a:r>
              <a:rPr lang="en-PH" sz="2000" b="1" dirty="0" err="1" smtClean="0">
                <a:latin typeface="+mj-lt"/>
                <a:ea typeface="+mj-ea"/>
                <a:cs typeface="+mj-cs"/>
              </a:rPr>
              <a:t>Boracay</a:t>
            </a:r>
            <a:r>
              <a:rPr lang="en-PH" sz="2000" b="1" dirty="0" smtClean="0">
                <a:latin typeface="+mj-lt"/>
                <a:ea typeface="+mj-ea"/>
                <a:cs typeface="+mj-cs"/>
              </a:rPr>
              <a:t> Rooms</a:t>
            </a:r>
          </a:p>
          <a:p>
            <a:pPr marL="53975" marR="0" lvl="0" indent="-53975" defTabSz="914400" rtl="0" eaLnBrk="1" fontAlgn="auto" latinLnBrk="0" hangingPunct="1">
              <a:lnSpc>
                <a:spcPct val="100000"/>
              </a:lnSpc>
              <a:spcBef>
                <a:spcPct val="0"/>
              </a:spcBef>
              <a:spcAft>
                <a:spcPts val="0"/>
              </a:spcAft>
              <a:buClrTx/>
              <a:buSzTx/>
              <a:buFont typeface="Arial" pitchFamily="34" charset="0"/>
              <a:buChar char="•"/>
              <a:tabLst/>
              <a:defRPr/>
            </a:pPr>
            <a:r>
              <a:rPr kumimoji="0" lang="en-PH" sz="2000" b="1" i="0" u="none" strike="noStrike" kern="1200" cap="none" spc="0" normalizeH="0" baseline="0" noProof="0" dirty="0" smtClean="0">
                <a:ln>
                  <a:noFill/>
                </a:ln>
                <a:solidFill>
                  <a:schemeClr val="tx1"/>
                </a:solidFill>
                <a:effectLst/>
                <a:uLnTx/>
                <a:uFillTx/>
                <a:latin typeface="+mj-lt"/>
                <a:ea typeface="+mj-ea"/>
                <a:cs typeface="+mj-cs"/>
              </a:rPr>
              <a:t>Bali </a:t>
            </a:r>
            <a:r>
              <a:rPr kumimoji="0" lang="en-PH" sz="2000" b="1" i="0" u="none" strike="noStrike" kern="1200" cap="none" spc="0" normalizeH="0" baseline="0" noProof="0" dirty="0" smtClean="0">
                <a:ln>
                  <a:noFill/>
                </a:ln>
                <a:solidFill>
                  <a:schemeClr val="tx1"/>
                </a:solidFill>
                <a:effectLst/>
                <a:uLnTx/>
                <a:uFillTx/>
                <a:latin typeface="+mj-lt"/>
                <a:ea typeface="+mj-ea"/>
                <a:cs typeface="+mj-cs"/>
              </a:rPr>
              <a:t>and</a:t>
            </a:r>
            <a:r>
              <a:rPr lang="en-PH" sz="2000" b="1" dirty="0" smtClean="0">
                <a:latin typeface="+mj-lt"/>
                <a:ea typeface="+mj-ea"/>
                <a:cs typeface="+mj-cs"/>
              </a:rPr>
              <a:t> </a:t>
            </a:r>
            <a:r>
              <a:rPr kumimoji="0" lang="en-PH" sz="2000" b="1" i="0" u="none" strike="noStrike" kern="1200" cap="none" spc="0" normalizeH="0" noProof="0" dirty="0" smtClean="0">
                <a:ln>
                  <a:noFill/>
                </a:ln>
                <a:solidFill>
                  <a:schemeClr val="tx1"/>
                </a:solidFill>
                <a:effectLst/>
                <a:uLnTx/>
                <a:uFillTx/>
                <a:latin typeface="+mj-lt"/>
                <a:ea typeface="+mj-ea"/>
                <a:cs typeface="+mj-cs"/>
              </a:rPr>
              <a:t>Baguio</a:t>
            </a:r>
            <a:r>
              <a:rPr lang="en-PH" sz="2000" b="1" dirty="0" smtClean="0">
                <a:latin typeface="+mj-lt"/>
                <a:ea typeface="+mj-ea"/>
                <a:cs typeface="+mj-cs"/>
              </a:rPr>
              <a:t> </a:t>
            </a:r>
            <a:r>
              <a:rPr kumimoji="0" lang="en-PH" sz="2000" b="1" i="0" u="none" strike="noStrike" kern="1200" cap="none" spc="0" normalizeH="0" baseline="0" noProof="0" dirty="0" smtClean="0">
                <a:ln>
                  <a:noFill/>
                </a:ln>
                <a:solidFill>
                  <a:schemeClr val="tx1"/>
                </a:solidFill>
                <a:effectLst/>
                <a:uLnTx/>
                <a:uFillTx/>
                <a:latin typeface="+mj-lt"/>
                <a:ea typeface="+mj-ea"/>
                <a:cs typeface="+mj-cs"/>
              </a:rPr>
              <a:t>Rooms</a:t>
            </a:r>
            <a:endParaRPr kumimoji="0" lang="en-PH" sz="2000" b="1"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PH" b="1" dirty="0" smtClean="0"/>
              <a:t>Introduction</a:t>
            </a:r>
            <a:endParaRPr lang="en-PH" b="1" dirty="0"/>
          </a:p>
        </p:txBody>
      </p:sp>
      <p:sp>
        <p:nvSpPr>
          <p:cNvPr id="3" name="Content Placeholder 2"/>
          <p:cNvSpPr>
            <a:spLocks noGrp="1"/>
          </p:cNvSpPr>
          <p:nvPr>
            <p:ph idx="1"/>
          </p:nvPr>
        </p:nvSpPr>
        <p:spPr>
          <a:xfrm>
            <a:off x="457200" y="1047750"/>
            <a:ext cx="8229600" cy="3394472"/>
          </a:xfrm>
        </p:spPr>
        <p:txBody>
          <a:bodyPr>
            <a:noAutofit/>
          </a:bodyPr>
          <a:lstStyle/>
          <a:p>
            <a:pPr marL="0" indent="347663" algn="just">
              <a:buNone/>
            </a:pPr>
            <a:r>
              <a:rPr lang="en-PH" sz="1800" dirty="0" smtClean="0">
                <a:latin typeface="Arial" pitchFamily="34" charset="0"/>
                <a:cs typeface="Arial" pitchFamily="34" charset="0"/>
              </a:rPr>
              <a:t>The </a:t>
            </a:r>
            <a:r>
              <a:rPr lang="en-PH" sz="1800" dirty="0" err="1" smtClean="0">
                <a:latin typeface="Arial" pitchFamily="34" charset="0"/>
                <a:cs typeface="Arial" pitchFamily="34" charset="0"/>
              </a:rPr>
              <a:t>Alphaland</a:t>
            </a:r>
            <a:r>
              <a:rPr lang="en-PH" sz="1800" dirty="0" smtClean="0">
                <a:latin typeface="Arial" pitchFamily="34" charset="0"/>
                <a:cs typeface="Arial" pitchFamily="34" charset="0"/>
              </a:rPr>
              <a:t> Function Rooms is an elegant new space located at the 6</a:t>
            </a:r>
            <a:r>
              <a:rPr lang="en-PH" sz="1800" baseline="30000" dirty="0" smtClean="0">
                <a:latin typeface="Arial" pitchFamily="34" charset="0"/>
                <a:cs typeface="Arial" pitchFamily="34" charset="0"/>
              </a:rPr>
              <a:t>th</a:t>
            </a:r>
            <a:r>
              <a:rPr lang="en-PH" sz="1800" dirty="0" smtClean="0">
                <a:latin typeface="Arial" pitchFamily="34" charset="0"/>
                <a:cs typeface="Arial" pitchFamily="34" charset="0"/>
              </a:rPr>
              <a:t> Floor </a:t>
            </a:r>
            <a:r>
              <a:rPr lang="en-PH" sz="1800" dirty="0" err="1" smtClean="0">
                <a:latin typeface="Arial" pitchFamily="34" charset="0"/>
                <a:cs typeface="Arial" pitchFamily="34" charset="0"/>
              </a:rPr>
              <a:t>Alphaland</a:t>
            </a:r>
            <a:r>
              <a:rPr lang="en-PH" sz="1800" dirty="0" smtClean="0">
                <a:latin typeface="Arial" pitchFamily="34" charset="0"/>
                <a:cs typeface="Arial" pitchFamily="34" charset="0"/>
              </a:rPr>
              <a:t> Southgate Tower. The function rooms can cater several types of events and offers sophisticated setting. Corporate meetings, workshops or seminars, conferences, product launches, school proms and graduation dinners, weddings, debuts, birthday parties and reunions are only some of the events that can be held in the area which can accommodate up to 170 persons.</a:t>
            </a:r>
          </a:p>
          <a:p>
            <a:pPr marL="0" indent="347663" algn="just">
              <a:buNone/>
            </a:pPr>
            <a:endParaRPr lang="en-PH" sz="1100" dirty="0" smtClean="0">
              <a:latin typeface="Arial" pitchFamily="34" charset="0"/>
              <a:cs typeface="Arial" pitchFamily="34" charset="0"/>
            </a:endParaRPr>
          </a:p>
          <a:p>
            <a:pPr marL="0" indent="347663" algn="just">
              <a:buNone/>
            </a:pPr>
            <a:r>
              <a:rPr lang="en-PH" sz="1800" dirty="0" smtClean="0">
                <a:latin typeface="Arial" pitchFamily="34" charset="0"/>
                <a:cs typeface="Arial" pitchFamily="34" charset="0"/>
              </a:rPr>
              <a:t>The </a:t>
            </a:r>
            <a:r>
              <a:rPr lang="en-PH" sz="1800" dirty="0" err="1" smtClean="0">
                <a:latin typeface="Arial" pitchFamily="34" charset="0"/>
                <a:cs typeface="Arial" pitchFamily="34" charset="0"/>
              </a:rPr>
              <a:t>Alphaland</a:t>
            </a:r>
            <a:r>
              <a:rPr lang="en-PH" sz="1800" dirty="0" smtClean="0">
                <a:latin typeface="Arial" pitchFamily="34" charset="0"/>
                <a:cs typeface="Arial" pitchFamily="34" charset="0"/>
              </a:rPr>
              <a:t> Function Rooms are equipped with the latest audio visual equipment support from a motorized screen to ceiling motorized screen to ceiling-mounted LCD projectors. Wi-Fi connectivity is also available. A spacious room that is divisible into 2 smaller rooms.</a:t>
            </a:r>
            <a:endParaRPr lang="en-PH" sz="18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1446</TotalTime>
  <Words>752</Words>
  <Application>Microsoft Office PowerPoint</Application>
  <PresentationFormat>On-screen Show (16:9)</PresentationFormat>
  <Paragraphs>171</Paragraphs>
  <Slides>17</Slides>
  <Notes>3</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The Alpha Tents</vt:lpstr>
      <vt:lpstr>Introduction</vt:lpstr>
      <vt:lpstr>The Alpha Tents Amenities</vt:lpstr>
      <vt:lpstr>Rates</vt:lpstr>
      <vt:lpstr>Photos</vt:lpstr>
      <vt:lpstr>Photos</vt:lpstr>
      <vt:lpstr>Photos</vt:lpstr>
      <vt:lpstr>Function Rooms</vt:lpstr>
      <vt:lpstr>Introduction</vt:lpstr>
      <vt:lpstr>Balesin &amp; Boracay Rooms Features and Amenities</vt:lpstr>
      <vt:lpstr>Rates</vt:lpstr>
      <vt:lpstr>Photos</vt:lpstr>
      <vt:lpstr>Photos</vt:lpstr>
      <vt:lpstr>Bali &amp; Baguio Function Rooms Features and Amenities</vt:lpstr>
      <vt:lpstr>Rates</vt:lpstr>
      <vt:lpstr>Photos</vt:lpstr>
      <vt:lpstr>Photos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End U</dc:creator>
  <cp:lastModifiedBy>End User</cp:lastModifiedBy>
  <cp:revision>117</cp:revision>
  <dcterms:created xsi:type="dcterms:W3CDTF">2010-05-21T01:48:31Z</dcterms:created>
  <dcterms:modified xsi:type="dcterms:W3CDTF">2014-02-13T04:05:02Z</dcterms:modified>
</cp:coreProperties>
</file>